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handoutMasterIdLst>
    <p:handoutMasterId r:id="rId41"/>
  </p:handoutMasterIdLst>
  <p:sldIdLst>
    <p:sldId id="259" r:id="rId5"/>
    <p:sldId id="257" r:id="rId6"/>
    <p:sldId id="260" r:id="rId7"/>
    <p:sldId id="261" r:id="rId8"/>
    <p:sldId id="262" r:id="rId9"/>
    <p:sldId id="270" r:id="rId10"/>
    <p:sldId id="271" r:id="rId11"/>
    <p:sldId id="272" r:id="rId12"/>
    <p:sldId id="275" r:id="rId13"/>
    <p:sldId id="282" r:id="rId14"/>
    <p:sldId id="276" r:id="rId15"/>
    <p:sldId id="287" r:id="rId16"/>
    <p:sldId id="283" r:id="rId17"/>
    <p:sldId id="284" r:id="rId18"/>
    <p:sldId id="285" r:id="rId19"/>
    <p:sldId id="286" r:id="rId20"/>
    <p:sldId id="288" r:id="rId21"/>
    <p:sldId id="289" r:id="rId22"/>
    <p:sldId id="290" r:id="rId23"/>
    <p:sldId id="291" r:id="rId24"/>
    <p:sldId id="292" r:id="rId25"/>
    <p:sldId id="293" r:id="rId26"/>
    <p:sldId id="274" r:id="rId27"/>
    <p:sldId id="273" r:id="rId28"/>
    <p:sldId id="277" r:id="rId29"/>
    <p:sldId id="278" r:id="rId30"/>
    <p:sldId id="279" r:id="rId31"/>
    <p:sldId id="280" r:id="rId32"/>
    <p:sldId id="281" r:id="rId33"/>
    <p:sldId id="266" r:id="rId34"/>
    <p:sldId id="267" r:id="rId35"/>
    <p:sldId id="263" r:id="rId36"/>
    <p:sldId id="265" r:id="rId37"/>
    <p:sldId id="264" r:id="rId38"/>
    <p:sldId id="268" r:id="rId39"/>
    <p:sldId id="269" r:id="rId4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D5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AB3BE4-FC2B-45A1-A24C-7B1F3E7E4B7A}" v="41" dt="2025-08-26T11:32:08.7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90"/>
  </p:normalViewPr>
  <p:slideViewPr>
    <p:cSldViewPr snapToGrid="0" snapToObjects="1">
      <p:cViewPr>
        <p:scale>
          <a:sx n="155" d="100"/>
          <a:sy n="155" d="100"/>
        </p:scale>
        <p:origin x="2064" y="92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#CUI SHUAIWEN#" userId="35a196ea-bcb8-475e-86cf-0b9eaca8a48f" providerId="ADAL" clId="{EAAB3BE4-FC2B-45A1-A24C-7B1F3E7E4B7A}"/>
    <pc:docChg chg="custSel addSld delSld modSld">
      <pc:chgData name="#CUI SHUAIWEN#" userId="35a196ea-bcb8-475e-86cf-0b9eaca8a48f" providerId="ADAL" clId="{EAAB3BE4-FC2B-45A1-A24C-7B1F3E7E4B7A}" dt="2025-08-26T11:32:00.483" v="909" actId="1076"/>
      <pc:docMkLst>
        <pc:docMk/>
      </pc:docMkLst>
      <pc:sldChg chg="delSp modSp add mod">
        <pc:chgData name="#CUI SHUAIWEN#" userId="35a196ea-bcb8-475e-86cf-0b9eaca8a48f" providerId="ADAL" clId="{EAAB3BE4-FC2B-45A1-A24C-7B1F3E7E4B7A}" dt="2025-08-26T02:18:47.944" v="905" actId="1076"/>
        <pc:sldMkLst>
          <pc:docMk/>
          <pc:sldMk cId="616729318" sldId="261"/>
        </pc:sldMkLst>
        <pc:spChg chg="mod">
          <ac:chgData name="#CUI SHUAIWEN#" userId="35a196ea-bcb8-475e-86cf-0b9eaca8a48f" providerId="ADAL" clId="{EAAB3BE4-FC2B-45A1-A24C-7B1F3E7E4B7A}" dt="2025-08-26T02:18:27.293" v="902" actId="1076"/>
          <ac:spMkLst>
            <pc:docMk/>
            <pc:sldMk cId="616729318" sldId="261"/>
            <ac:spMk id="3" creationId="{8863D63E-9E6D-2E33-CD37-9FD0E79BA68F}"/>
          </ac:spMkLst>
        </pc:spChg>
        <pc:spChg chg="mod">
          <ac:chgData name="#CUI SHUAIWEN#" userId="35a196ea-bcb8-475e-86cf-0b9eaca8a48f" providerId="ADAL" clId="{EAAB3BE4-FC2B-45A1-A24C-7B1F3E7E4B7A}" dt="2025-08-25T07:54:11.363" v="2" actId="20577"/>
          <ac:spMkLst>
            <pc:docMk/>
            <pc:sldMk cId="616729318" sldId="261"/>
            <ac:spMk id="4" creationId="{81091529-4301-7B4B-8FE4-0C40CCB34222}"/>
          </ac:spMkLst>
        </pc:spChg>
        <pc:spChg chg="mod">
          <ac:chgData name="#CUI SHUAIWEN#" userId="35a196ea-bcb8-475e-86cf-0b9eaca8a48f" providerId="ADAL" clId="{EAAB3BE4-FC2B-45A1-A24C-7B1F3E7E4B7A}" dt="2025-08-26T02:18:35.127" v="904" actId="207"/>
          <ac:spMkLst>
            <pc:docMk/>
            <pc:sldMk cId="616729318" sldId="261"/>
            <ac:spMk id="5" creationId="{3ED1C1A9-2C6C-EC7A-C716-E0300BABE309}"/>
          </ac:spMkLst>
        </pc:spChg>
        <pc:spChg chg="mod">
          <ac:chgData name="#CUI SHUAIWEN#" userId="35a196ea-bcb8-475e-86cf-0b9eaca8a48f" providerId="ADAL" clId="{EAAB3BE4-FC2B-45A1-A24C-7B1F3E7E4B7A}" dt="2025-08-26T02:18:47.944" v="905" actId="1076"/>
          <ac:spMkLst>
            <pc:docMk/>
            <pc:sldMk cId="616729318" sldId="261"/>
            <ac:spMk id="6" creationId="{6F6C939E-C434-7514-06FB-76B0EA5678C2}"/>
          </ac:spMkLst>
        </pc:spChg>
        <pc:picChg chg="del">
          <ac:chgData name="#CUI SHUAIWEN#" userId="35a196ea-bcb8-475e-86cf-0b9eaca8a48f" providerId="ADAL" clId="{EAAB3BE4-FC2B-45A1-A24C-7B1F3E7E4B7A}" dt="2025-08-25T07:54:13.612" v="3" actId="478"/>
          <ac:picMkLst>
            <pc:docMk/>
            <pc:sldMk cId="616729318" sldId="261"/>
            <ac:picMk id="7" creationId="{2ECD00D2-77E4-7866-EE2A-9875B928FCF7}"/>
          </ac:picMkLst>
        </pc:picChg>
        <pc:cxnChg chg="del">
          <ac:chgData name="#CUI SHUAIWEN#" userId="35a196ea-bcb8-475e-86cf-0b9eaca8a48f" providerId="ADAL" clId="{EAAB3BE4-FC2B-45A1-A24C-7B1F3E7E4B7A}" dt="2025-08-25T07:54:15.639" v="5" actId="478"/>
          <ac:cxnSpMkLst>
            <pc:docMk/>
            <pc:sldMk cId="616729318" sldId="261"/>
            <ac:cxnSpMk id="9" creationId="{427E103D-5E94-7A96-A7B1-536151E09D63}"/>
          </ac:cxnSpMkLst>
        </pc:cxnChg>
        <pc:cxnChg chg="del">
          <ac:chgData name="#CUI SHUAIWEN#" userId="35a196ea-bcb8-475e-86cf-0b9eaca8a48f" providerId="ADAL" clId="{EAAB3BE4-FC2B-45A1-A24C-7B1F3E7E4B7A}" dt="2025-08-25T07:54:14.797" v="4" actId="478"/>
          <ac:cxnSpMkLst>
            <pc:docMk/>
            <pc:sldMk cId="616729318" sldId="261"/>
            <ac:cxnSpMk id="10" creationId="{29521838-E875-A818-9FFC-7D88C1B8693A}"/>
          </ac:cxnSpMkLst>
        </pc:cxnChg>
        <pc:cxnChg chg="del">
          <ac:chgData name="#CUI SHUAIWEN#" userId="35a196ea-bcb8-475e-86cf-0b9eaca8a48f" providerId="ADAL" clId="{EAAB3BE4-FC2B-45A1-A24C-7B1F3E7E4B7A}" dt="2025-08-25T07:54:17.884" v="6" actId="478"/>
          <ac:cxnSpMkLst>
            <pc:docMk/>
            <pc:sldMk cId="616729318" sldId="261"/>
            <ac:cxnSpMk id="11" creationId="{C53306E5-9CC5-057A-23FB-04C592F94E03}"/>
          </ac:cxnSpMkLst>
        </pc:cxnChg>
      </pc:sldChg>
      <pc:sldChg chg="addSp delSp modSp add mod">
        <pc:chgData name="#CUI SHUAIWEN#" userId="35a196ea-bcb8-475e-86cf-0b9eaca8a48f" providerId="ADAL" clId="{EAAB3BE4-FC2B-45A1-A24C-7B1F3E7E4B7A}" dt="2025-08-25T12:00:14.370" v="136" actId="1076"/>
        <pc:sldMkLst>
          <pc:docMk/>
          <pc:sldMk cId="946053145" sldId="262"/>
        </pc:sldMkLst>
        <pc:spChg chg="del">
          <ac:chgData name="#CUI SHUAIWEN#" userId="35a196ea-bcb8-475e-86cf-0b9eaca8a48f" providerId="ADAL" clId="{EAAB3BE4-FC2B-45A1-A24C-7B1F3E7E4B7A}" dt="2025-08-25T11:59:31.375" v="127" actId="478"/>
          <ac:spMkLst>
            <pc:docMk/>
            <pc:sldMk cId="946053145" sldId="262"/>
            <ac:spMk id="3" creationId="{F3E21CE8-FCED-E6BF-20F8-B6BDA8512B76}"/>
          </ac:spMkLst>
        </pc:spChg>
        <pc:spChg chg="mod">
          <ac:chgData name="#CUI SHUAIWEN#" userId="35a196ea-bcb8-475e-86cf-0b9eaca8a48f" providerId="ADAL" clId="{EAAB3BE4-FC2B-45A1-A24C-7B1F3E7E4B7A}" dt="2025-08-25T11:58:33.002" v="126" actId="14100"/>
          <ac:spMkLst>
            <pc:docMk/>
            <pc:sldMk cId="946053145" sldId="262"/>
            <ac:spMk id="4" creationId="{F26A56A0-AA38-0D8F-2F83-934098201162}"/>
          </ac:spMkLst>
        </pc:spChg>
        <pc:spChg chg="del">
          <ac:chgData name="#CUI SHUAIWEN#" userId="35a196ea-bcb8-475e-86cf-0b9eaca8a48f" providerId="ADAL" clId="{EAAB3BE4-FC2B-45A1-A24C-7B1F3E7E4B7A}" dt="2025-08-25T11:59:32.612" v="128" actId="478"/>
          <ac:spMkLst>
            <pc:docMk/>
            <pc:sldMk cId="946053145" sldId="262"/>
            <ac:spMk id="5" creationId="{B3E28826-39C1-D6D8-3967-CA68ADECC1C8}"/>
          </ac:spMkLst>
        </pc:spChg>
        <pc:spChg chg="del">
          <ac:chgData name="#CUI SHUAIWEN#" userId="35a196ea-bcb8-475e-86cf-0b9eaca8a48f" providerId="ADAL" clId="{EAAB3BE4-FC2B-45A1-A24C-7B1F3E7E4B7A}" dt="2025-08-25T11:59:31.375" v="127" actId="478"/>
          <ac:spMkLst>
            <pc:docMk/>
            <pc:sldMk cId="946053145" sldId="262"/>
            <ac:spMk id="6" creationId="{229D2768-9401-1EE9-1886-E06C248142B4}"/>
          </ac:spMkLst>
        </pc:spChg>
        <pc:picChg chg="add mod ord">
          <ac:chgData name="#CUI SHUAIWEN#" userId="35a196ea-bcb8-475e-86cf-0b9eaca8a48f" providerId="ADAL" clId="{EAAB3BE4-FC2B-45A1-A24C-7B1F3E7E4B7A}" dt="2025-08-25T12:00:14.370" v="136" actId="1076"/>
          <ac:picMkLst>
            <pc:docMk/>
            <pc:sldMk cId="946053145" sldId="262"/>
            <ac:picMk id="7" creationId="{CC05AF82-3B46-2989-F626-984644CAF88A}"/>
          </ac:picMkLst>
        </pc:picChg>
      </pc:sldChg>
      <pc:sldChg chg="addSp delSp modSp add mod">
        <pc:chgData name="#CUI SHUAIWEN#" userId="35a196ea-bcb8-475e-86cf-0b9eaca8a48f" providerId="ADAL" clId="{EAAB3BE4-FC2B-45A1-A24C-7B1F3E7E4B7A}" dt="2025-08-25T12:10:14.600" v="154" actId="1076"/>
        <pc:sldMkLst>
          <pc:docMk/>
          <pc:sldMk cId="2103376003" sldId="263"/>
        </pc:sldMkLst>
        <pc:picChg chg="add mod ord">
          <ac:chgData name="#CUI SHUAIWEN#" userId="35a196ea-bcb8-475e-86cf-0b9eaca8a48f" providerId="ADAL" clId="{EAAB3BE4-FC2B-45A1-A24C-7B1F3E7E4B7A}" dt="2025-08-25T12:10:06.981" v="148" actId="1076"/>
          <ac:picMkLst>
            <pc:docMk/>
            <pc:sldMk cId="2103376003" sldId="263"/>
            <ac:picMk id="3" creationId="{831C0597-C670-CA69-FCCD-9BD87BF74C39}"/>
          </ac:picMkLst>
        </pc:picChg>
        <pc:picChg chg="add mod ord">
          <ac:chgData name="#CUI SHUAIWEN#" userId="35a196ea-bcb8-475e-86cf-0b9eaca8a48f" providerId="ADAL" clId="{EAAB3BE4-FC2B-45A1-A24C-7B1F3E7E4B7A}" dt="2025-08-25T12:10:14.600" v="154" actId="1076"/>
          <ac:picMkLst>
            <pc:docMk/>
            <pc:sldMk cId="2103376003" sldId="263"/>
            <ac:picMk id="6" creationId="{5191858D-5702-0422-E4E1-56A3BD61C864}"/>
          </ac:picMkLst>
        </pc:picChg>
        <pc:picChg chg="del">
          <ac:chgData name="#CUI SHUAIWEN#" userId="35a196ea-bcb8-475e-86cf-0b9eaca8a48f" providerId="ADAL" clId="{EAAB3BE4-FC2B-45A1-A24C-7B1F3E7E4B7A}" dt="2025-08-25T12:08:58.304" v="139" actId="478"/>
          <ac:picMkLst>
            <pc:docMk/>
            <pc:sldMk cId="2103376003" sldId="263"/>
            <ac:picMk id="7" creationId="{E25AEBFB-5901-0B88-1932-66DD78260EA0}"/>
          </ac:picMkLst>
        </pc:picChg>
      </pc:sldChg>
      <pc:sldChg chg="delSp add mod">
        <pc:chgData name="#CUI SHUAIWEN#" userId="35a196ea-bcb8-475e-86cf-0b9eaca8a48f" providerId="ADAL" clId="{EAAB3BE4-FC2B-45A1-A24C-7B1F3E7E4B7A}" dt="2025-08-25T12:08:59.485" v="140" actId="478"/>
        <pc:sldMkLst>
          <pc:docMk/>
          <pc:sldMk cId="1903417478" sldId="264"/>
        </pc:sldMkLst>
        <pc:picChg chg="del">
          <ac:chgData name="#CUI SHUAIWEN#" userId="35a196ea-bcb8-475e-86cf-0b9eaca8a48f" providerId="ADAL" clId="{EAAB3BE4-FC2B-45A1-A24C-7B1F3E7E4B7A}" dt="2025-08-25T12:08:59.485" v="140" actId="478"/>
          <ac:picMkLst>
            <pc:docMk/>
            <pc:sldMk cId="1903417478" sldId="264"/>
            <ac:picMk id="7" creationId="{241BC921-A758-2DAA-6FA5-840BFDBBC527}"/>
          </ac:picMkLst>
        </pc:picChg>
      </pc:sldChg>
      <pc:sldChg chg="addSp delSp modSp add mod">
        <pc:chgData name="#CUI SHUAIWEN#" userId="35a196ea-bcb8-475e-86cf-0b9eaca8a48f" providerId="ADAL" clId="{EAAB3BE4-FC2B-45A1-A24C-7B1F3E7E4B7A}" dt="2025-08-25T12:17:13.012" v="173" actId="1076"/>
        <pc:sldMkLst>
          <pc:docMk/>
          <pc:sldMk cId="3059173418" sldId="265"/>
        </pc:sldMkLst>
        <pc:picChg chg="del">
          <ac:chgData name="#CUI SHUAIWEN#" userId="35a196ea-bcb8-475e-86cf-0b9eaca8a48f" providerId="ADAL" clId="{EAAB3BE4-FC2B-45A1-A24C-7B1F3E7E4B7A}" dt="2025-08-25T12:10:19.014" v="156" actId="478"/>
          <ac:picMkLst>
            <pc:docMk/>
            <pc:sldMk cId="3059173418" sldId="265"/>
            <ac:picMk id="3" creationId="{25D5474C-5732-0E13-3A0A-A4E23722AD1A}"/>
          </ac:picMkLst>
        </pc:picChg>
        <pc:picChg chg="add mod ord">
          <ac:chgData name="#CUI SHUAIWEN#" userId="35a196ea-bcb8-475e-86cf-0b9eaca8a48f" providerId="ADAL" clId="{EAAB3BE4-FC2B-45A1-A24C-7B1F3E7E4B7A}" dt="2025-08-25T12:16:49.188" v="166" actId="1076"/>
          <ac:picMkLst>
            <pc:docMk/>
            <pc:sldMk cId="3059173418" sldId="265"/>
            <ac:picMk id="5" creationId="{B872F37D-B855-266D-4AA2-CB53841C8A58}"/>
          </ac:picMkLst>
        </pc:picChg>
        <pc:picChg chg="del">
          <ac:chgData name="#CUI SHUAIWEN#" userId="35a196ea-bcb8-475e-86cf-0b9eaca8a48f" providerId="ADAL" clId="{EAAB3BE4-FC2B-45A1-A24C-7B1F3E7E4B7A}" dt="2025-08-25T12:10:19.330" v="157" actId="478"/>
          <ac:picMkLst>
            <pc:docMk/>
            <pc:sldMk cId="3059173418" sldId="265"/>
            <ac:picMk id="6" creationId="{34DD8E00-B2A3-B220-A7BB-C70B6EE2F006}"/>
          </ac:picMkLst>
        </pc:picChg>
        <pc:picChg chg="add mod">
          <ac:chgData name="#CUI SHUAIWEN#" userId="35a196ea-bcb8-475e-86cf-0b9eaca8a48f" providerId="ADAL" clId="{EAAB3BE4-FC2B-45A1-A24C-7B1F3E7E4B7A}" dt="2025-08-25T12:17:13.012" v="173" actId="1076"/>
          <ac:picMkLst>
            <pc:docMk/>
            <pc:sldMk cId="3059173418" sldId="265"/>
            <ac:picMk id="8" creationId="{E9F9C989-E548-5FD5-2312-2E0E6AFB8897}"/>
          </ac:picMkLst>
        </pc:picChg>
      </pc:sldChg>
      <pc:sldChg chg="addSp delSp modSp add mod">
        <pc:chgData name="#CUI SHUAIWEN#" userId="35a196ea-bcb8-475e-86cf-0b9eaca8a48f" providerId="ADAL" clId="{EAAB3BE4-FC2B-45A1-A24C-7B1F3E7E4B7A}" dt="2025-08-26T11:32:00.483" v="909" actId="1076"/>
        <pc:sldMkLst>
          <pc:docMk/>
          <pc:sldMk cId="741047462" sldId="266"/>
        </pc:sldMkLst>
        <pc:spChg chg="add mod">
          <ac:chgData name="#CUI SHUAIWEN#" userId="35a196ea-bcb8-475e-86cf-0b9eaca8a48f" providerId="ADAL" clId="{EAAB3BE4-FC2B-45A1-A24C-7B1F3E7E4B7A}" dt="2025-08-25T12:21:03.408" v="199" actId="1076"/>
          <ac:spMkLst>
            <pc:docMk/>
            <pc:sldMk cId="741047462" sldId="266"/>
            <ac:spMk id="2" creationId="{A756BA53-8435-10E9-66F0-C9525E17A7B1}"/>
          </ac:spMkLst>
        </pc:spChg>
        <pc:spChg chg="add mod">
          <ac:chgData name="#CUI SHUAIWEN#" userId="35a196ea-bcb8-475e-86cf-0b9eaca8a48f" providerId="ADAL" clId="{EAAB3BE4-FC2B-45A1-A24C-7B1F3E7E4B7A}" dt="2025-08-25T12:51:37.770" v="478" actId="2710"/>
          <ac:spMkLst>
            <pc:docMk/>
            <pc:sldMk cId="741047462" sldId="266"/>
            <ac:spMk id="3" creationId="{AA7F19F5-97DC-48D6-2663-3351A391AB66}"/>
          </ac:spMkLst>
        </pc:spChg>
        <pc:spChg chg="add mod">
          <ac:chgData name="#CUI SHUAIWEN#" userId="35a196ea-bcb8-475e-86cf-0b9eaca8a48f" providerId="ADAL" clId="{EAAB3BE4-FC2B-45A1-A24C-7B1F3E7E4B7A}" dt="2025-08-25T12:51:43.068" v="480" actId="1076"/>
          <ac:spMkLst>
            <pc:docMk/>
            <pc:sldMk cId="741047462" sldId="266"/>
            <ac:spMk id="5" creationId="{E4725896-7A30-7301-EA5B-856D866034B4}"/>
          </ac:spMkLst>
        </pc:spChg>
        <pc:spChg chg="add mod">
          <ac:chgData name="#CUI SHUAIWEN#" userId="35a196ea-bcb8-475e-86cf-0b9eaca8a48f" providerId="ADAL" clId="{EAAB3BE4-FC2B-45A1-A24C-7B1F3E7E4B7A}" dt="2025-08-25T12:51:39.882" v="479" actId="2710"/>
          <ac:spMkLst>
            <pc:docMk/>
            <pc:sldMk cId="741047462" sldId="266"/>
            <ac:spMk id="6" creationId="{0D1F156C-DE0B-70BD-CF35-784E18A2F856}"/>
          </ac:spMkLst>
        </pc:spChg>
        <pc:spChg chg="add mod">
          <ac:chgData name="#CUI SHUAIWEN#" userId="35a196ea-bcb8-475e-86cf-0b9eaca8a48f" providerId="ADAL" clId="{EAAB3BE4-FC2B-45A1-A24C-7B1F3E7E4B7A}" dt="2025-08-26T11:32:00.483" v="909" actId="1076"/>
          <ac:spMkLst>
            <pc:docMk/>
            <pc:sldMk cId="741047462" sldId="266"/>
            <ac:spMk id="7" creationId="{6778D9F5-4B74-0C0F-6D9E-6AE1E0EF6C7C}"/>
          </ac:spMkLst>
        </pc:spChg>
        <pc:spChg chg="add del mod">
          <ac:chgData name="#CUI SHUAIWEN#" userId="35a196ea-bcb8-475e-86cf-0b9eaca8a48f" providerId="ADAL" clId="{EAAB3BE4-FC2B-45A1-A24C-7B1F3E7E4B7A}" dt="2025-08-25T12:51:15.094" v="466" actId="478"/>
          <ac:spMkLst>
            <pc:docMk/>
            <pc:sldMk cId="741047462" sldId="266"/>
            <ac:spMk id="8" creationId="{1D266F79-B09A-313C-5CD0-618363DAB462}"/>
          </ac:spMkLst>
        </pc:spChg>
        <pc:spChg chg="add del mod">
          <ac:chgData name="#CUI SHUAIWEN#" userId="35a196ea-bcb8-475e-86cf-0b9eaca8a48f" providerId="ADAL" clId="{EAAB3BE4-FC2B-45A1-A24C-7B1F3E7E4B7A}" dt="2025-08-25T12:51:21.305" v="471" actId="478"/>
          <ac:spMkLst>
            <pc:docMk/>
            <pc:sldMk cId="741047462" sldId="266"/>
            <ac:spMk id="9" creationId="{C6055654-96FF-FF3C-1A38-A3FE8D4A172E}"/>
          </ac:spMkLst>
        </pc:spChg>
        <pc:spChg chg="add mod">
          <ac:chgData name="#CUI SHUAIWEN#" userId="35a196ea-bcb8-475e-86cf-0b9eaca8a48f" providerId="ADAL" clId="{EAAB3BE4-FC2B-45A1-A24C-7B1F3E7E4B7A}" dt="2025-08-25T12:51:47.118" v="481" actId="1076"/>
          <ac:spMkLst>
            <pc:docMk/>
            <pc:sldMk cId="741047462" sldId="266"/>
            <ac:spMk id="10" creationId="{33A48998-BAFE-7530-1B68-F3536BEA9BD6}"/>
          </ac:spMkLst>
        </pc:spChg>
        <pc:spChg chg="add mod">
          <ac:chgData name="#CUI SHUAIWEN#" userId="35a196ea-bcb8-475e-86cf-0b9eaca8a48f" providerId="ADAL" clId="{EAAB3BE4-FC2B-45A1-A24C-7B1F3E7E4B7A}" dt="2025-08-25T13:28:12.013" v="528" actId="20577"/>
          <ac:spMkLst>
            <pc:docMk/>
            <pc:sldMk cId="741047462" sldId="266"/>
            <ac:spMk id="11" creationId="{7F833C10-470C-5223-A4A5-AF90DD5C52C2}"/>
          </ac:spMkLst>
        </pc:spChg>
        <pc:spChg chg="add mod">
          <ac:chgData name="#CUI SHUAIWEN#" userId="35a196ea-bcb8-475e-86cf-0b9eaca8a48f" providerId="ADAL" clId="{EAAB3BE4-FC2B-45A1-A24C-7B1F3E7E4B7A}" dt="2025-08-25T12:51:51.067" v="482" actId="1076"/>
          <ac:spMkLst>
            <pc:docMk/>
            <pc:sldMk cId="741047462" sldId="266"/>
            <ac:spMk id="12" creationId="{619A0F8F-E216-68C6-232C-E1816A3FC75E}"/>
          </ac:spMkLst>
        </pc:spChg>
        <pc:spChg chg="add mod">
          <ac:chgData name="#CUI SHUAIWEN#" userId="35a196ea-bcb8-475e-86cf-0b9eaca8a48f" providerId="ADAL" clId="{EAAB3BE4-FC2B-45A1-A24C-7B1F3E7E4B7A}" dt="2025-08-25T12:54:49.761" v="508" actId="14100"/>
          <ac:spMkLst>
            <pc:docMk/>
            <pc:sldMk cId="741047462" sldId="266"/>
            <ac:spMk id="13" creationId="{232364A7-1DC8-A7A7-74ED-0527536401E2}"/>
          </ac:spMkLst>
        </pc:spChg>
        <pc:spChg chg="add mod">
          <ac:chgData name="#CUI SHUAIWEN#" userId="35a196ea-bcb8-475e-86cf-0b9eaca8a48f" providerId="ADAL" clId="{EAAB3BE4-FC2B-45A1-A24C-7B1F3E7E4B7A}" dt="2025-08-25T12:54:56.490" v="509" actId="207"/>
          <ac:spMkLst>
            <pc:docMk/>
            <pc:sldMk cId="741047462" sldId="266"/>
            <ac:spMk id="17" creationId="{C2C92C83-5A0D-B51B-65B6-D4347647B96F}"/>
          </ac:spMkLst>
        </pc:spChg>
        <pc:picChg chg="del">
          <ac:chgData name="#CUI SHUAIWEN#" userId="35a196ea-bcb8-475e-86cf-0b9eaca8a48f" providerId="ADAL" clId="{EAAB3BE4-FC2B-45A1-A24C-7B1F3E7E4B7A}" dt="2025-08-25T12:20:36.783" v="175" actId="478"/>
          <ac:picMkLst>
            <pc:docMk/>
            <pc:sldMk cId="741047462" sldId="266"/>
            <ac:picMk id="7" creationId="{9F3D06B0-EF41-9F54-2AC9-A48BE4532DC5}"/>
          </ac:picMkLst>
        </pc:picChg>
        <pc:picChg chg="add del mod">
          <ac:chgData name="#CUI SHUAIWEN#" userId="35a196ea-bcb8-475e-86cf-0b9eaca8a48f" providerId="ADAL" clId="{EAAB3BE4-FC2B-45A1-A24C-7B1F3E7E4B7A}" dt="2025-08-25T12:53:07.167" v="502" actId="478"/>
          <ac:picMkLst>
            <pc:docMk/>
            <pc:sldMk cId="741047462" sldId="266"/>
            <ac:picMk id="15" creationId="{D276640B-8FE5-3934-70B5-6482842DC7CA}"/>
          </ac:picMkLst>
        </pc:picChg>
      </pc:sldChg>
      <pc:sldChg chg="add del">
        <pc:chgData name="#CUI SHUAIWEN#" userId="35a196ea-bcb8-475e-86cf-0b9eaca8a48f" providerId="ADAL" clId="{EAAB3BE4-FC2B-45A1-A24C-7B1F3E7E4B7A}" dt="2025-08-25T12:43:23.374" v="415" actId="47"/>
        <pc:sldMkLst>
          <pc:docMk/>
          <pc:sldMk cId="1337408913" sldId="267"/>
        </pc:sldMkLst>
      </pc:sldChg>
      <pc:sldChg chg="delSp modSp add mod">
        <pc:chgData name="#CUI SHUAIWEN#" userId="35a196ea-bcb8-475e-86cf-0b9eaca8a48f" providerId="ADAL" clId="{EAAB3BE4-FC2B-45A1-A24C-7B1F3E7E4B7A}" dt="2025-08-25T12:55:02.614" v="510" actId="1076"/>
        <pc:sldMkLst>
          <pc:docMk/>
          <pc:sldMk cId="2663889688" sldId="267"/>
        </pc:sldMkLst>
        <pc:spChg chg="del">
          <ac:chgData name="#CUI SHUAIWEN#" userId="35a196ea-bcb8-475e-86cf-0b9eaca8a48f" providerId="ADAL" clId="{EAAB3BE4-FC2B-45A1-A24C-7B1F3E7E4B7A}" dt="2025-08-25T12:52:17.985" v="495" actId="478"/>
          <ac:spMkLst>
            <pc:docMk/>
            <pc:sldMk cId="2663889688" sldId="267"/>
            <ac:spMk id="2" creationId="{0FE48FA8-EDFE-2793-2C65-DE0E619976B6}"/>
          </ac:spMkLst>
        </pc:spChg>
        <pc:spChg chg="del">
          <ac:chgData name="#CUI SHUAIWEN#" userId="35a196ea-bcb8-475e-86cf-0b9eaca8a48f" providerId="ADAL" clId="{EAAB3BE4-FC2B-45A1-A24C-7B1F3E7E4B7A}" dt="2025-08-25T12:52:17.422" v="494" actId="478"/>
          <ac:spMkLst>
            <pc:docMk/>
            <pc:sldMk cId="2663889688" sldId="267"/>
            <ac:spMk id="3" creationId="{A274A52B-E4F7-311C-C11A-BB363F419C5B}"/>
          </ac:spMkLst>
        </pc:spChg>
        <pc:spChg chg="del">
          <ac:chgData name="#CUI SHUAIWEN#" userId="35a196ea-bcb8-475e-86cf-0b9eaca8a48f" providerId="ADAL" clId="{EAAB3BE4-FC2B-45A1-A24C-7B1F3E7E4B7A}" dt="2025-08-25T12:52:16.406" v="493" actId="478"/>
          <ac:spMkLst>
            <pc:docMk/>
            <pc:sldMk cId="2663889688" sldId="267"/>
            <ac:spMk id="5" creationId="{7DC1001C-5CEB-47F0-1917-A5766D218E7E}"/>
          </ac:spMkLst>
        </pc:spChg>
        <pc:spChg chg="del">
          <ac:chgData name="#CUI SHUAIWEN#" userId="35a196ea-bcb8-475e-86cf-0b9eaca8a48f" providerId="ADAL" clId="{EAAB3BE4-FC2B-45A1-A24C-7B1F3E7E4B7A}" dt="2025-08-25T12:52:15.460" v="492" actId="478"/>
          <ac:spMkLst>
            <pc:docMk/>
            <pc:sldMk cId="2663889688" sldId="267"/>
            <ac:spMk id="6" creationId="{24C9E811-E09F-F679-BBAB-A7D586A1437A}"/>
          </ac:spMkLst>
        </pc:spChg>
        <pc:spChg chg="del">
          <ac:chgData name="#CUI SHUAIWEN#" userId="35a196ea-bcb8-475e-86cf-0b9eaca8a48f" providerId="ADAL" clId="{EAAB3BE4-FC2B-45A1-A24C-7B1F3E7E4B7A}" dt="2025-08-25T12:52:13.705" v="490" actId="478"/>
          <ac:spMkLst>
            <pc:docMk/>
            <pc:sldMk cId="2663889688" sldId="267"/>
            <ac:spMk id="10" creationId="{2876C6B8-3A72-A636-DAE0-D5D9C874E725}"/>
          </ac:spMkLst>
        </pc:spChg>
        <pc:spChg chg="del">
          <ac:chgData name="#CUI SHUAIWEN#" userId="35a196ea-bcb8-475e-86cf-0b9eaca8a48f" providerId="ADAL" clId="{EAAB3BE4-FC2B-45A1-A24C-7B1F3E7E4B7A}" dt="2025-08-25T12:52:14.655" v="491" actId="478"/>
          <ac:spMkLst>
            <pc:docMk/>
            <pc:sldMk cId="2663889688" sldId="267"/>
            <ac:spMk id="11" creationId="{9C2C23AF-1296-D399-6CC9-F412C62B87E1}"/>
          </ac:spMkLst>
        </pc:spChg>
        <pc:spChg chg="del">
          <ac:chgData name="#CUI SHUAIWEN#" userId="35a196ea-bcb8-475e-86cf-0b9eaca8a48f" providerId="ADAL" clId="{EAAB3BE4-FC2B-45A1-A24C-7B1F3E7E4B7A}" dt="2025-08-25T12:52:12.854" v="489" actId="478"/>
          <ac:spMkLst>
            <pc:docMk/>
            <pc:sldMk cId="2663889688" sldId="267"/>
            <ac:spMk id="12" creationId="{F1B9EB1C-90C7-2514-11B5-C319010C21B6}"/>
          </ac:spMkLst>
        </pc:spChg>
        <pc:spChg chg="del mod">
          <ac:chgData name="#CUI SHUAIWEN#" userId="35a196ea-bcb8-475e-86cf-0b9eaca8a48f" providerId="ADAL" clId="{EAAB3BE4-FC2B-45A1-A24C-7B1F3E7E4B7A}" dt="2025-08-25T12:52:11.838" v="488" actId="478"/>
          <ac:spMkLst>
            <pc:docMk/>
            <pc:sldMk cId="2663889688" sldId="267"/>
            <ac:spMk id="13" creationId="{9A8A0619-C802-F64F-F042-7689CCFE2BF9}"/>
          </ac:spMkLst>
        </pc:spChg>
        <pc:picChg chg="mod ord">
          <ac:chgData name="#CUI SHUAIWEN#" userId="35a196ea-bcb8-475e-86cf-0b9eaca8a48f" providerId="ADAL" clId="{EAAB3BE4-FC2B-45A1-A24C-7B1F3E7E4B7A}" dt="2025-08-25T12:55:02.614" v="510" actId="1076"/>
          <ac:picMkLst>
            <pc:docMk/>
            <pc:sldMk cId="2663889688" sldId="267"/>
            <ac:picMk id="15" creationId="{8B44BD90-21C7-72BC-330F-BD9969AEC35B}"/>
          </ac:picMkLst>
        </pc:picChg>
      </pc:sldChg>
      <pc:sldChg chg="addSp delSp modSp add mod">
        <pc:chgData name="#CUI SHUAIWEN#" userId="35a196ea-bcb8-475e-86cf-0b9eaca8a48f" providerId="ADAL" clId="{EAAB3BE4-FC2B-45A1-A24C-7B1F3E7E4B7A}" dt="2025-08-25T13:55:34.475" v="553" actId="1076"/>
        <pc:sldMkLst>
          <pc:docMk/>
          <pc:sldMk cId="1444261047" sldId="268"/>
        </pc:sldMkLst>
        <pc:spChg chg="mod">
          <ac:chgData name="#CUI SHUAIWEN#" userId="35a196ea-bcb8-475e-86cf-0b9eaca8a48f" providerId="ADAL" clId="{EAAB3BE4-FC2B-45A1-A24C-7B1F3E7E4B7A}" dt="2025-08-25T13:47:58.764" v="541"/>
          <ac:spMkLst>
            <pc:docMk/>
            <pc:sldMk cId="1444261047" sldId="268"/>
            <ac:spMk id="4" creationId="{E5CBC3A0-2B36-47B2-F7C2-6B2DAB24C5B0}"/>
          </ac:spMkLst>
        </pc:spChg>
        <pc:picChg chg="add mod">
          <ac:chgData name="#CUI SHUAIWEN#" userId="35a196ea-bcb8-475e-86cf-0b9eaca8a48f" providerId="ADAL" clId="{EAAB3BE4-FC2B-45A1-A24C-7B1F3E7E4B7A}" dt="2025-08-25T13:55:34.475" v="553" actId="1076"/>
          <ac:picMkLst>
            <pc:docMk/>
            <pc:sldMk cId="1444261047" sldId="268"/>
            <ac:picMk id="3" creationId="{4DC65A63-55AA-3A3B-E145-9BEA1AB53AB2}"/>
          </ac:picMkLst>
        </pc:picChg>
        <pc:picChg chg="del">
          <ac:chgData name="#CUI SHUAIWEN#" userId="35a196ea-bcb8-475e-86cf-0b9eaca8a48f" providerId="ADAL" clId="{EAAB3BE4-FC2B-45A1-A24C-7B1F3E7E4B7A}" dt="2025-08-25T13:48:00.489" v="542" actId="478"/>
          <ac:picMkLst>
            <pc:docMk/>
            <pc:sldMk cId="1444261047" sldId="268"/>
            <ac:picMk id="15" creationId="{F68EC638-7F5F-C74E-5221-2A7126510B6A}"/>
          </ac:picMkLst>
        </pc:picChg>
      </pc:sldChg>
      <pc:sldChg chg="addSp delSp modSp add mod">
        <pc:chgData name="#CUI SHUAIWEN#" userId="35a196ea-bcb8-475e-86cf-0b9eaca8a48f" providerId="ADAL" clId="{EAAB3BE4-FC2B-45A1-A24C-7B1F3E7E4B7A}" dt="2025-08-25T13:56:14.493" v="560" actId="1076"/>
        <pc:sldMkLst>
          <pc:docMk/>
          <pc:sldMk cId="3817903410" sldId="269"/>
        </pc:sldMkLst>
        <pc:picChg chg="del">
          <ac:chgData name="#CUI SHUAIWEN#" userId="35a196ea-bcb8-475e-86cf-0b9eaca8a48f" providerId="ADAL" clId="{EAAB3BE4-FC2B-45A1-A24C-7B1F3E7E4B7A}" dt="2025-08-25T13:55:22.699" v="546" actId="478"/>
          <ac:picMkLst>
            <pc:docMk/>
            <pc:sldMk cId="3817903410" sldId="269"/>
            <ac:picMk id="3" creationId="{4B8AC7B9-0CAE-C644-CB24-1664B6BD060C}"/>
          </ac:picMkLst>
        </pc:picChg>
        <pc:picChg chg="add mod">
          <ac:chgData name="#CUI SHUAIWEN#" userId="35a196ea-bcb8-475e-86cf-0b9eaca8a48f" providerId="ADAL" clId="{EAAB3BE4-FC2B-45A1-A24C-7B1F3E7E4B7A}" dt="2025-08-25T13:56:14.493" v="560" actId="1076"/>
          <ac:picMkLst>
            <pc:docMk/>
            <pc:sldMk cId="3817903410" sldId="269"/>
            <ac:picMk id="5" creationId="{FF361FA9-8E15-C994-23B1-D3D52C76A8E5}"/>
          </ac:picMkLst>
        </pc:picChg>
      </pc:sldChg>
    </pc:docChg>
  </pc:docChgLst>
  <pc:docChgLst>
    <pc:chgData name="#CUI SHUAIWEN#" userId="35a196ea-bcb8-475e-86cf-0b9eaca8a48f" providerId="ADAL" clId="{2352CBD9-A54C-488E-9E22-2B1989126505}"/>
    <pc:docChg chg="undo custSel addSld delSld modSld">
      <pc:chgData name="#CUI SHUAIWEN#" userId="35a196ea-bcb8-475e-86cf-0b9eaca8a48f" providerId="ADAL" clId="{2352CBD9-A54C-488E-9E22-2B1989126505}" dt="2025-08-18T06:51:23.212" v="562" actId="1076"/>
      <pc:docMkLst>
        <pc:docMk/>
      </pc:docMkLst>
      <pc:sldChg chg="addSp delSp modSp mod">
        <pc:chgData name="#CUI SHUAIWEN#" userId="35a196ea-bcb8-475e-86cf-0b9eaca8a48f" providerId="ADAL" clId="{2352CBD9-A54C-488E-9E22-2B1989126505}" dt="2025-08-18T06:39:49.470" v="269" actId="20577"/>
        <pc:sldMkLst>
          <pc:docMk/>
          <pc:sldMk cId="3080595037" sldId="257"/>
        </pc:sldMkLst>
        <pc:spChg chg="add mod">
          <ac:chgData name="#CUI SHUAIWEN#" userId="35a196ea-bcb8-475e-86cf-0b9eaca8a48f" providerId="ADAL" clId="{2352CBD9-A54C-488E-9E22-2B1989126505}" dt="2025-08-18T06:39:26.296" v="258" actId="403"/>
          <ac:spMkLst>
            <pc:docMk/>
            <pc:sldMk cId="3080595037" sldId="257"/>
            <ac:spMk id="4" creationId="{3D0E8BCB-BE71-5DA3-9DD8-84BF1C745E37}"/>
          </ac:spMkLst>
        </pc:spChg>
        <pc:spChg chg="add mod">
          <ac:chgData name="#CUI SHUAIWEN#" userId="35a196ea-bcb8-475e-86cf-0b9eaca8a48f" providerId="ADAL" clId="{2352CBD9-A54C-488E-9E22-2B1989126505}" dt="2025-08-18T06:39:30.259" v="260" actId="403"/>
          <ac:spMkLst>
            <pc:docMk/>
            <pc:sldMk cId="3080595037" sldId="257"/>
            <ac:spMk id="5" creationId="{19E1E834-D94B-B7B3-3639-55CD79214D40}"/>
          </ac:spMkLst>
        </pc:spChg>
        <pc:spChg chg="add mod">
          <ac:chgData name="#CUI SHUAIWEN#" userId="35a196ea-bcb8-475e-86cf-0b9eaca8a48f" providerId="ADAL" clId="{2352CBD9-A54C-488E-9E22-2B1989126505}" dt="2025-08-18T06:39:49.470" v="269" actId="20577"/>
          <ac:spMkLst>
            <pc:docMk/>
            <pc:sldMk cId="3080595037" sldId="257"/>
            <ac:spMk id="6" creationId="{09A18EB4-2191-FB49-EE5D-76A759BD3C22}"/>
          </ac:spMkLst>
        </pc:spChg>
      </pc:sldChg>
      <pc:sldChg chg="addSp delSp modSp mod">
        <pc:chgData name="#CUI SHUAIWEN#" userId="35a196ea-bcb8-475e-86cf-0b9eaca8a48f" providerId="ADAL" clId="{2352CBD9-A54C-488E-9E22-2B1989126505}" dt="2025-08-18T06:34:54.191" v="28" actId="478"/>
        <pc:sldMkLst>
          <pc:docMk/>
          <pc:sldMk cId="1897986182" sldId="259"/>
        </pc:sldMkLst>
        <pc:spChg chg="mod">
          <ac:chgData name="#CUI SHUAIWEN#" userId="35a196ea-bcb8-475e-86cf-0b9eaca8a48f" providerId="ADAL" clId="{2352CBD9-A54C-488E-9E22-2B1989126505}" dt="2025-08-18T06:34:36.968" v="26" actId="20577"/>
          <ac:spMkLst>
            <pc:docMk/>
            <pc:sldMk cId="1897986182" sldId="259"/>
            <ac:spMk id="2" creationId="{00000000-0000-0000-0000-000000000000}"/>
          </ac:spMkLst>
        </pc:spChg>
      </pc:sldChg>
      <pc:sldChg chg="delSp modSp add del mod">
        <pc:chgData name="#CUI SHUAIWEN#" userId="35a196ea-bcb8-475e-86cf-0b9eaca8a48f" providerId="ADAL" clId="{2352CBD9-A54C-488E-9E22-2B1989126505}" dt="2025-08-18T06:39:53.650" v="270" actId="47"/>
        <pc:sldMkLst>
          <pc:docMk/>
          <pc:sldMk cId="632224734" sldId="260"/>
        </pc:sldMkLst>
      </pc:sldChg>
      <pc:sldChg chg="addSp delSp modSp add mod">
        <pc:chgData name="#CUI SHUAIWEN#" userId="35a196ea-bcb8-475e-86cf-0b9eaca8a48f" providerId="ADAL" clId="{2352CBD9-A54C-488E-9E22-2B1989126505}" dt="2025-08-18T06:51:23.212" v="562" actId="1076"/>
        <pc:sldMkLst>
          <pc:docMk/>
          <pc:sldMk cId="4292458085" sldId="260"/>
        </pc:sldMkLst>
        <pc:spChg chg="add mod">
          <ac:chgData name="#CUI SHUAIWEN#" userId="35a196ea-bcb8-475e-86cf-0b9eaca8a48f" providerId="ADAL" clId="{2352CBD9-A54C-488E-9E22-2B1989126505}" dt="2025-08-18T06:50:11.111" v="542" actId="1076"/>
          <ac:spMkLst>
            <pc:docMk/>
            <pc:sldMk cId="4292458085" sldId="260"/>
            <ac:spMk id="3" creationId="{D4CAE0C7-E122-A08C-E429-E2D75BFD63CC}"/>
          </ac:spMkLst>
        </pc:spChg>
        <pc:spChg chg="mod">
          <ac:chgData name="#CUI SHUAIWEN#" userId="35a196ea-bcb8-475e-86cf-0b9eaca8a48f" providerId="ADAL" clId="{2352CBD9-A54C-488E-9E22-2B1989126505}" dt="2025-08-18T06:50:30.970" v="556" actId="20577"/>
          <ac:spMkLst>
            <pc:docMk/>
            <pc:sldMk cId="4292458085" sldId="260"/>
            <ac:spMk id="4" creationId="{901E286F-7C71-F46B-FBF4-BD5EDA611CF8}"/>
          </ac:spMkLst>
        </pc:spChg>
        <pc:spChg chg="mod">
          <ac:chgData name="#CUI SHUAIWEN#" userId="35a196ea-bcb8-475e-86cf-0b9eaca8a48f" providerId="ADAL" clId="{2352CBD9-A54C-488E-9E22-2B1989126505}" dt="2025-08-18T06:50:11.111" v="542" actId="1076"/>
          <ac:spMkLst>
            <pc:docMk/>
            <pc:sldMk cId="4292458085" sldId="260"/>
            <ac:spMk id="5" creationId="{2DBF9369-C96F-E5D3-A18B-9C5E481A6DB8}"/>
          </ac:spMkLst>
        </pc:spChg>
        <pc:spChg chg="add del mod">
          <ac:chgData name="#CUI SHUAIWEN#" userId="35a196ea-bcb8-475e-86cf-0b9eaca8a48f" providerId="ADAL" clId="{2352CBD9-A54C-488E-9E22-2B1989126505}" dt="2025-08-18T06:51:23.212" v="562" actId="1076"/>
          <ac:spMkLst>
            <pc:docMk/>
            <pc:sldMk cId="4292458085" sldId="260"/>
            <ac:spMk id="6" creationId="{66149115-8025-FC70-5A3B-09915D2D367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EFC5B3-379E-EF40-A0D2-38E640436CC2}" type="datetimeFigureOut">
              <a:rPr lang="en-US" smtClean="0">
                <a:latin typeface="Arial"/>
              </a:rPr>
              <a:t>9/2/25</a:t>
            </a:fld>
            <a:endParaRPr lang="en-US" dirty="0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029101-7F9C-2D47-B95D-7561785BF174}" type="slidenum">
              <a:rPr lang="en-US" smtClean="0">
                <a:latin typeface="Arial"/>
              </a:rPr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61175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9/2/25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405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9/2/25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943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05176"/>
            <a:ext cx="82296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80035"/>
            <a:ext cx="82296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9/2/25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584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9/2/25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538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9124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71068"/>
            <a:ext cx="4040188" cy="272130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39124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71068"/>
            <a:ext cx="4041775" cy="272130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9/2/25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490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9/2/25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849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9/2/25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485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591463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591464"/>
            <a:ext cx="5111750" cy="40486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593860"/>
            <a:ext cx="3008313" cy="304625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9/2/25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774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9/2/25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899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22724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16896"/>
            <a:ext cx="8229600" cy="2907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36153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fld id="{9F1CC899-6CEC-9548-B06D-7E1EB6F78CA3}" type="datetimeFigureOut">
              <a:rPr lang="en-US" smtClean="0"/>
              <a:pPr/>
              <a:t>9/2/25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361530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36153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fld id="{8E6562B1-0B0F-0246-9532-09536BC2AE5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72191"/>
            <a:ext cx="9144000" cy="28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930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SHUAIWEN001@e.ntu.edu.sg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heIobpUVZqc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youtu.be/heIobpUVZqc?si=No0iEweG8M1roWwM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8303" y="1189841"/>
            <a:ext cx="5336535" cy="1481170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1"/>
                </a:solidFill>
                <a:cs typeface="Arial"/>
              </a:rPr>
              <a:t>CV1711 ENGINEERING DRAWING &amp; 3D BUILD </a:t>
            </a:r>
            <a:br>
              <a:rPr lang="en-US" sz="3000" b="1" dirty="0">
                <a:solidFill>
                  <a:schemeClr val="bg1"/>
                </a:solidFill>
                <a:cs typeface="Arial"/>
              </a:rPr>
            </a:br>
            <a:r>
              <a:rPr lang="en-US" sz="3000" b="1" dirty="0">
                <a:solidFill>
                  <a:schemeClr val="bg1"/>
                </a:solidFill>
                <a:cs typeface="Arial"/>
              </a:rPr>
              <a:t>INFO MODEL (LAB)</a:t>
            </a:r>
          </a:p>
        </p:txBody>
      </p:sp>
    </p:spTree>
    <p:extLst>
      <p:ext uri="{BB962C8B-B14F-4D97-AF65-F5344CB8AC3E}">
        <p14:creationId xmlns:p14="http://schemas.microsoft.com/office/powerpoint/2010/main" val="1897986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DD1B8-4CA5-1AA8-32DC-D9A56F0E8C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0DF65D-631F-5361-F6CC-D912F2384462}"/>
              </a:ext>
            </a:extLst>
          </p:cNvPr>
          <p:cNvSpPr txBox="1"/>
          <p:nvPr/>
        </p:nvSpPr>
        <p:spPr>
          <a:xfrm>
            <a:off x="235397" y="2047720"/>
            <a:ext cx="312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>
                <a:solidFill>
                  <a:srgbClr val="FF0000"/>
                </a:solidFill>
              </a:rPr>
              <a:t>S</a:t>
            </a:r>
            <a:endParaRPr lang="en-GB" sz="1600" b="1">
              <a:solidFill>
                <a:srgbClr val="FF0000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3FECDDD-DE04-6990-FA83-AA72DBD7ED4E}"/>
              </a:ext>
            </a:extLst>
          </p:cNvPr>
          <p:cNvCxnSpPr>
            <a:cxnSpLocks/>
          </p:cNvCxnSpPr>
          <p:nvPr/>
        </p:nvCxnSpPr>
        <p:spPr>
          <a:xfrm flipV="1">
            <a:off x="547918" y="1846634"/>
            <a:ext cx="285799" cy="26103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1289B6B-96DF-A1EB-8BED-F078E37586EB}"/>
              </a:ext>
            </a:extLst>
          </p:cNvPr>
          <p:cNvCxnSpPr>
            <a:cxnSpLocks/>
          </p:cNvCxnSpPr>
          <p:nvPr/>
        </p:nvCxnSpPr>
        <p:spPr>
          <a:xfrm flipH="1" flipV="1">
            <a:off x="1711569" y="1913201"/>
            <a:ext cx="252693" cy="19446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B7A6F07-4896-65CE-2459-7B7D8DA269F2}"/>
              </a:ext>
            </a:extLst>
          </p:cNvPr>
          <p:cNvSpPr txBox="1"/>
          <p:nvPr/>
        </p:nvSpPr>
        <p:spPr>
          <a:xfrm>
            <a:off x="1998273" y="2022063"/>
            <a:ext cx="312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>
                <a:solidFill>
                  <a:srgbClr val="FF0000"/>
                </a:solidFill>
              </a:rPr>
              <a:t>T</a:t>
            </a:r>
            <a:endParaRPr lang="en-GB" sz="1600" b="1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2A90C1-B5F6-1676-83ED-2CBCBBB80698}"/>
              </a:ext>
            </a:extLst>
          </p:cNvPr>
          <p:cNvSpPr txBox="1"/>
          <p:nvPr/>
        </p:nvSpPr>
        <p:spPr>
          <a:xfrm>
            <a:off x="2140694" y="4223785"/>
            <a:ext cx="312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>
                <a:solidFill>
                  <a:srgbClr val="FF0000"/>
                </a:solidFill>
              </a:rPr>
              <a:t>T</a:t>
            </a:r>
            <a:endParaRPr lang="en-GB" sz="1600" b="1">
              <a:solidFill>
                <a:srgbClr val="FF0000"/>
              </a:solidFill>
            </a:endParaRP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25D2AFDA-67CD-E0E2-D7DF-4E27DABBCECA}"/>
              </a:ext>
            </a:extLst>
          </p:cNvPr>
          <p:cNvSpPr/>
          <p:nvPr/>
        </p:nvSpPr>
        <p:spPr>
          <a:xfrm rot="16200000">
            <a:off x="1173005" y="2613014"/>
            <a:ext cx="1803149" cy="983470"/>
          </a:xfrm>
          <a:prstGeom prst="parallelogram">
            <a:avLst>
              <a:gd name="adj" fmla="val 60508"/>
            </a:avLst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09A1D52F-D399-02EF-5A9B-ED1C15BE5E5B}"/>
              </a:ext>
            </a:extLst>
          </p:cNvPr>
          <p:cNvSpPr/>
          <p:nvPr/>
        </p:nvSpPr>
        <p:spPr>
          <a:xfrm rot="9000000" flipV="1">
            <a:off x="398692" y="3591413"/>
            <a:ext cx="2069443" cy="992474"/>
          </a:xfrm>
          <a:prstGeom prst="parallelogram">
            <a:avLst>
              <a:gd name="adj" fmla="val 57614"/>
            </a:avLst>
          </a:prstGeom>
          <a:solidFill>
            <a:srgbClr val="92D05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497E59D9-3C6D-2247-6C6C-F5E93AA7FB57}"/>
              </a:ext>
            </a:extLst>
          </p:cNvPr>
          <p:cNvSpPr/>
          <p:nvPr/>
        </p:nvSpPr>
        <p:spPr>
          <a:xfrm rot="16200000" flipV="1">
            <a:off x="-45263" y="2544060"/>
            <a:ext cx="1973878" cy="1300842"/>
          </a:xfrm>
          <a:prstGeom prst="parallelogram">
            <a:avLst>
              <a:gd name="adj" fmla="val 57036"/>
            </a:avLst>
          </a:prstGeom>
          <a:solidFill>
            <a:srgbClr val="92D05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D301401-D7E8-8294-B0FB-BBCD2077CFA3}"/>
              </a:ext>
            </a:extLst>
          </p:cNvPr>
          <p:cNvCxnSpPr>
            <a:cxnSpLocks/>
          </p:cNvCxnSpPr>
          <p:nvPr/>
        </p:nvCxnSpPr>
        <p:spPr>
          <a:xfrm flipH="1" flipV="1">
            <a:off x="1848777" y="4164413"/>
            <a:ext cx="252693" cy="19446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BE7E6C9-0852-90FF-BEB4-5D8FC732A281}"/>
              </a:ext>
            </a:extLst>
          </p:cNvPr>
          <p:cNvCxnSpPr>
            <a:cxnSpLocks/>
          </p:cNvCxnSpPr>
          <p:nvPr/>
        </p:nvCxnSpPr>
        <p:spPr>
          <a:xfrm flipV="1">
            <a:off x="661088" y="3908540"/>
            <a:ext cx="285799" cy="26103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E396EDE-C7E8-6F52-8901-EAA6DF6AD79A}"/>
              </a:ext>
            </a:extLst>
          </p:cNvPr>
          <p:cNvSpPr txBox="1"/>
          <p:nvPr/>
        </p:nvSpPr>
        <p:spPr>
          <a:xfrm>
            <a:off x="192307" y="4283101"/>
            <a:ext cx="312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>
                <a:solidFill>
                  <a:srgbClr val="FF0000"/>
                </a:solidFill>
              </a:rPr>
              <a:t>S</a:t>
            </a:r>
            <a:endParaRPr lang="en-GB" sz="1600" b="1">
              <a:solidFill>
                <a:srgbClr val="FF0000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7B71A62-79E6-87C1-16AE-CC4EAD115C2F}"/>
              </a:ext>
            </a:extLst>
          </p:cNvPr>
          <p:cNvCxnSpPr>
            <a:cxnSpLocks/>
          </p:cNvCxnSpPr>
          <p:nvPr/>
        </p:nvCxnSpPr>
        <p:spPr>
          <a:xfrm>
            <a:off x="3351111" y="3172439"/>
            <a:ext cx="490749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C661758-4E4C-7D0E-CEF5-FB5835D17946}"/>
              </a:ext>
            </a:extLst>
          </p:cNvPr>
          <p:cNvCxnSpPr>
            <a:cxnSpLocks/>
          </p:cNvCxnSpPr>
          <p:nvPr/>
        </p:nvCxnSpPr>
        <p:spPr>
          <a:xfrm flipV="1">
            <a:off x="6784941" y="1507571"/>
            <a:ext cx="0" cy="31106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5626BF3-A833-F676-3C32-69F1AF9F4EBB}"/>
              </a:ext>
            </a:extLst>
          </p:cNvPr>
          <p:cNvSpPr txBox="1"/>
          <p:nvPr/>
        </p:nvSpPr>
        <p:spPr>
          <a:xfrm>
            <a:off x="5209701" y="2873622"/>
            <a:ext cx="13459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Vertical partition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A149DAC-3513-65EE-71E9-9BA86597D3C2}"/>
              </a:ext>
            </a:extLst>
          </p:cNvPr>
          <p:cNvCxnSpPr>
            <a:cxnSpLocks/>
          </p:cNvCxnSpPr>
          <p:nvPr/>
        </p:nvCxnSpPr>
        <p:spPr>
          <a:xfrm flipV="1">
            <a:off x="4787527" y="1589053"/>
            <a:ext cx="0" cy="31308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EB8C465-8EF5-2FBF-E714-308366C65047}"/>
              </a:ext>
            </a:extLst>
          </p:cNvPr>
          <p:cNvSpPr txBox="1"/>
          <p:nvPr/>
        </p:nvSpPr>
        <p:spPr>
          <a:xfrm>
            <a:off x="7241498" y="2873622"/>
            <a:ext cx="1017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Base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DAEC2D2-3089-6512-27CE-E3DAB409212F}"/>
              </a:ext>
            </a:extLst>
          </p:cNvPr>
          <p:cNvSpPr txBox="1"/>
          <p:nvPr/>
        </p:nvSpPr>
        <p:spPr>
          <a:xfrm>
            <a:off x="3846851" y="2891313"/>
            <a:ext cx="1017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Lid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82AFF34-4E9E-F923-2ED9-07985EEF5A08}"/>
              </a:ext>
            </a:extLst>
          </p:cNvPr>
          <p:cNvSpPr txBox="1"/>
          <p:nvPr/>
        </p:nvSpPr>
        <p:spPr>
          <a:xfrm>
            <a:off x="5141968" y="3254740"/>
            <a:ext cx="15608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Horizontal partition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CC34CFD-B623-0D23-7B72-1839CA27DE72}"/>
              </a:ext>
            </a:extLst>
          </p:cNvPr>
          <p:cNvSpPr txBox="1"/>
          <p:nvPr/>
        </p:nvSpPr>
        <p:spPr>
          <a:xfrm>
            <a:off x="130719" y="95070"/>
            <a:ext cx="4224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u="sng" dirty="0"/>
              <a:t>First-angle projection</a:t>
            </a:r>
            <a:r>
              <a:rPr lang="en-SG" sz="1400" u="sng" dirty="0"/>
              <a:t>:</a:t>
            </a:r>
          </a:p>
        </p:txBody>
      </p:sp>
      <p:sp>
        <p:nvSpPr>
          <p:cNvPr id="37" name="TextBox 57">
            <a:extLst>
              <a:ext uri="{FF2B5EF4-FFF2-40B4-BE49-F238E27FC236}">
                <a16:creationId xmlns:a16="http://schemas.microsoft.com/office/drawing/2014/main" id="{85A8F7AC-CDDF-40C6-A133-2803074BEE36}"/>
              </a:ext>
            </a:extLst>
          </p:cNvPr>
          <p:cNvSpPr txBox="1"/>
          <p:nvPr/>
        </p:nvSpPr>
        <p:spPr>
          <a:xfrm>
            <a:off x="2347591" y="425776"/>
            <a:ext cx="26045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1400" u="sng" dirty="0"/>
              <a:t>Comment: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The object is rotated.</a:t>
            </a:r>
            <a:endParaRPr lang="en-GB" sz="1400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8B57059-01E3-0216-9DFC-054231948C65}"/>
              </a:ext>
            </a:extLst>
          </p:cNvPr>
          <p:cNvGrpSpPr/>
          <p:nvPr/>
        </p:nvGrpSpPr>
        <p:grpSpPr>
          <a:xfrm rot="10800000">
            <a:off x="5274568" y="3616561"/>
            <a:ext cx="1060563" cy="975652"/>
            <a:chOff x="9616234" y="4382344"/>
            <a:chExt cx="1486826" cy="1367788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9B1DAC51-495A-FE20-09C5-7BBC32723563}"/>
                </a:ext>
              </a:extLst>
            </p:cNvPr>
            <p:cNvSpPr/>
            <p:nvPr/>
          </p:nvSpPr>
          <p:spPr>
            <a:xfrm>
              <a:off x="9616234" y="4382344"/>
              <a:ext cx="1486826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sz="120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ADF811D-36AB-E4AC-35EF-F3F2F4298E47}"/>
                </a:ext>
              </a:extLst>
            </p:cNvPr>
            <p:cNvSpPr/>
            <p:nvPr/>
          </p:nvSpPr>
          <p:spPr>
            <a:xfrm>
              <a:off x="10430211" y="4382344"/>
              <a:ext cx="672849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sz="1200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53DE6E7-7D25-9A40-5A58-4E05E739D095}"/>
              </a:ext>
            </a:extLst>
          </p:cNvPr>
          <p:cNvGrpSpPr/>
          <p:nvPr/>
        </p:nvGrpSpPr>
        <p:grpSpPr>
          <a:xfrm>
            <a:off x="7090910" y="1635485"/>
            <a:ext cx="942441" cy="975652"/>
            <a:chOff x="6943810" y="1965960"/>
            <a:chExt cx="1321228" cy="1367788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ED2A274-7470-DE54-130F-554CBD67A38A}"/>
                </a:ext>
              </a:extLst>
            </p:cNvPr>
            <p:cNvSpPr/>
            <p:nvPr/>
          </p:nvSpPr>
          <p:spPr>
            <a:xfrm>
              <a:off x="6943810" y="1965960"/>
              <a:ext cx="1321227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sz="120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7AB9C432-10AB-F6BE-66F4-DCC6FB3214D3}"/>
                </a:ext>
              </a:extLst>
            </p:cNvPr>
            <p:cNvSpPr/>
            <p:nvPr/>
          </p:nvSpPr>
          <p:spPr>
            <a:xfrm>
              <a:off x="6944524" y="3072531"/>
              <a:ext cx="1320514" cy="2612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sz="1200"/>
            </a:p>
          </p:txBody>
        </p:sp>
      </p:grpSp>
      <p:sp>
        <p:nvSpPr>
          <p:cNvPr id="45" name="TextBox 99">
            <a:extLst>
              <a:ext uri="{FF2B5EF4-FFF2-40B4-BE49-F238E27FC236}">
                <a16:creationId xmlns:a16="http://schemas.microsoft.com/office/drawing/2014/main" id="{E5EECED7-4E5C-B3D8-D116-5D8177F51963}"/>
              </a:ext>
            </a:extLst>
          </p:cNvPr>
          <p:cNvSpPr txBox="1"/>
          <p:nvPr/>
        </p:nvSpPr>
        <p:spPr>
          <a:xfrm>
            <a:off x="3563470" y="1846312"/>
            <a:ext cx="10171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1200"/>
              <a:t>Not required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47EECC4B-FCB9-B92F-9105-AC298C37953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156082"/>
              </a:clrFrom>
              <a:clrTo>
                <a:srgbClr val="15608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7945" y="407180"/>
            <a:ext cx="1505026" cy="1649393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066F12EC-C014-EE5E-43B0-F6531F8D5B5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156082"/>
              </a:clrFrom>
              <a:clrTo>
                <a:srgbClr val="15608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0288" y="2609062"/>
            <a:ext cx="1505026" cy="1649393"/>
          </a:xfrm>
          <a:prstGeom prst="rect">
            <a:avLst/>
          </a:prstGeom>
        </p:spPr>
      </p:pic>
      <p:sp>
        <p:nvSpPr>
          <p:cNvPr id="48" name="TextBox 4">
            <a:extLst>
              <a:ext uri="{FF2B5EF4-FFF2-40B4-BE49-F238E27FC236}">
                <a16:creationId xmlns:a16="http://schemas.microsoft.com/office/drawing/2014/main" id="{09A723DB-D52B-4298-79D4-0738C6371749}"/>
              </a:ext>
            </a:extLst>
          </p:cNvPr>
          <p:cNvSpPr txBox="1"/>
          <p:nvPr/>
        </p:nvSpPr>
        <p:spPr>
          <a:xfrm>
            <a:off x="4952144" y="362816"/>
            <a:ext cx="377995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1400" u="sng"/>
              <a:t>Comment: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/>
              <a:t>The layout stays the same because the object is simply rotated.</a:t>
            </a:r>
            <a:endParaRPr lang="en-GB" sz="140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A1F8DC1-37C3-7939-986D-5FED68E07E7B}"/>
              </a:ext>
            </a:extLst>
          </p:cNvPr>
          <p:cNvGrpSpPr/>
          <p:nvPr/>
        </p:nvGrpSpPr>
        <p:grpSpPr>
          <a:xfrm flipH="1">
            <a:off x="5274569" y="1618811"/>
            <a:ext cx="1060577" cy="989921"/>
            <a:chOff x="9637776" y="1965960"/>
            <a:chExt cx="1469811" cy="1387792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8814318-6DE8-80A3-7F92-6062CA383F8D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1965960"/>
              <a:ext cx="804671" cy="11450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E7A3BA6-FD84-F557-A090-0314B7D64F05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1965960"/>
              <a:ext cx="0" cy="138779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7684199-BC40-6585-93A8-BC3B8BCDD739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3353752"/>
              <a:ext cx="146981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32C0532-9185-19B3-17CA-7CF524283FD4}"/>
                </a:ext>
              </a:extLst>
            </p:cNvPr>
            <p:cNvCxnSpPr>
              <a:cxnSpLocks/>
            </p:cNvCxnSpPr>
            <p:nvPr/>
          </p:nvCxnSpPr>
          <p:spPr>
            <a:xfrm>
              <a:off x="10442448" y="3111001"/>
              <a:ext cx="66513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C716D2F5-1CE1-E26B-A54D-30BB132504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07587" y="3111000"/>
              <a:ext cx="0" cy="22275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0D490811-4912-66EB-91BB-41501CD35C50}"/>
              </a:ext>
            </a:extLst>
          </p:cNvPr>
          <p:cNvSpPr/>
          <p:nvPr/>
        </p:nvSpPr>
        <p:spPr>
          <a:xfrm rot="16200000">
            <a:off x="-112845" y="3355132"/>
            <a:ext cx="1778906" cy="983470"/>
          </a:xfrm>
          <a:prstGeom prst="parallelogram">
            <a:avLst>
              <a:gd name="adj" fmla="val 56363"/>
            </a:avLst>
          </a:prstGeom>
          <a:solidFill>
            <a:srgbClr val="92D05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8977A01-E95D-1E9B-54FC-3556F3BA2338}"/>
              </a:ext>
            </a:extLst>
          </p:cNvPr>
          <p:cNvSpPr txBox="1"/>
          <p:nvPr/>
        </p:nvSpPr>
        <p:spPr>
          <a:xfrm>
            <a:off x="8065689" y="166627"/>
            <a:ext cx="947592" cy="27699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1200" dirty="0"/>
              <a:t>Variation 2</a:t>
            </a:r>
          </a:p>
        </p:txBody>
      </p:sp>
    </p:spTree>
    <p:extLst>
      <p:ext uri="{BB962C8B-B14F-4D97-AF65-F5344CB8AC3E}">
        <p14:creationId xmlns:p14="http://schemas.microsoft.com/office/powerpoint/2010/main" val="1606987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1DAF8-AD8F-A5F4-33D9-7EC695825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arallelogram 42">
            <a:extLst>
              <a:ext uri="{FF2B5EF4-FFF2-40B4-BE49-F238E27FC236}">
                <a16:creationId xmlns:a16="http://schemas.microsoft.com/office/drawing/2014/main" id="{FB23E752-C269-82A6-DBC9-20B0A786F4BC}"/>
              </a:ext>
            </a:extLst>
          </p:cNvPr>
          <p:cNvSpPr/>
          <p:nvPr/>
        </p:nvSpPr>
        <p:spPr>
          <a:xfrm rot="9000000" flipV="1">
            <a:off x="398692" y="3591413"/>
            <a:ext cx="2069443" cy="992474"/>
          </a:xfrm>
          <a:prstGeom prst="parallelogram">
            <a:avLst>
              <a:gd name="adj" fmla="val 57614"/>
            </a:avLst>
          </a:prstGeom>
          <a:solidFill>
            <a:srgbClr val="92D05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E57AB6-6A31-C6D2-F000-50328D19C418}"/>
              </a:ext>
            </a:extLst>
          </p:cNvPr>
          <p:cNvSpPr txBox="1"/>
          <p:nvPr/>
        </p:nvSpPr>
        <p:spPr>
          <a:xfrm>
            <a:off x="2389439" y="1019524"/>
            <a:ext cx="312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 dirty="0">
                <a:solidFill>
                  <a:srgbClr val="FF0000"/>
                </a:solidFill>
              </a:rPr>
              <a:t>S</a:t>
            </a:r>
            <a:endParaRPr lang="en-GB" sz="1600" b="1" dirty="0">
              <a:solidFill>
                <a:srgbClr val="FF0000"/>
              </a:solidFill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FDB9A9A4-9B1D-766B-C85D-54094C0CAA3C}"/>
              </a:ext>
            </a:extLst>
          </p:cNvPr>
          <p:cNvCxnSpPr>
            <a:cxnSpLocks/>
          </p:cNvCxnSpPr>
          <p:nvPr/>
        </p:nvCxnSpPr>
        <p:spPr>
          <a:xfrm flipH="1">
            <a:off x="2086690" y="969894"/>
            <a:ext cx="312521" cy="25295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F8FA978-6BD1-C1DE-C03B-99605B526071}"/>
              </a:ext>
            </a:extLst>
          </p:cNvPr>
          <p:cNvCxnSpPr>
            <a:cxnSpLocks/>
          </p:cNvCxnSpPr>
          <p:nvPr/>
        </p:nvCxnSpPr>
        <p:spPr>
          <a:xfrm flipH="1" flipV="1">
            <a:off x="1711569" y="1913201"/>
            <a:ext cx="252693" cy="19446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7219B36-888E-EC5B-896D-8D175AD1D899}"/>
              </a:ext>
            </a:extLst>
          </p:cNvPr>
          <p:cNvSpPr txBox="1"/>
          <p:nvPr/>
        </p:nvSpPr>
        <p:spPr>
          <a:xfrm>
            <a:off x="1998273" y="2022063"/>
            <a:ext cx="312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>
                <a:solidFill>
                  <a:srgbClr val="FF0000"/>
                </a:solidFill>
              </a:rPr>
              <a:t>T</a:t>
            </a:r>
            <a:endParaRPr lang="en-GB" sz="1600" b="1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DB2903-BF44-DBD0-C684-503B3875F6B3}"/>
              </a:ext>
            </a:extLst>
          </p:cNvPr>
          <p:cNvSpPr txBox="1"/>
          <p:nvPr/>
        </p:nvSpPr>
        <p:spPr>
          <a:xfrm>
            <a:off x="2140694" y="4223785"/>
            <a:ext cx="312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>
                <a:solidFill>
                  <a:srgbClr val="FF0000"/>
                </a:solidFill>
              </a:rPr>
              <a:t>T</a:t>
            </a:r>
            <a:endParaRPr lang="en-GB" sz="1600" b="1">
              <a:solidFill>
                <a:srgbClr val="FF0000"/>
              </a:solidFill>
            </a:endParaRP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2B8689FF-7E8C-8232-95F8-F82EFA8CD20C}"/>
              </a:ext>
            </a:extLst>
          </p:cNvPr>
          <p:cNvSpPr/>
          <p:nvPr/>
        </p:nvSpPr>
        <p:spPr>
          <a:xfrm rot="16200000">
            <a:off x="1173005" y="2613014"/>
            <a:ext cx="1803149" cy="983470"/>
          </a:xfrm>
          <a:prstGeom prst="parallelogram">
            <a:avLst>
              <a:gd name="adj" fmla="val 60508"/>
            </a:avLst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34E3AF57-4441-1CA1-4278-2DE4F18C27A4}"/>
              </a:ext>
            </a:extLst>
          </p:cNvPr>
          <p:cNvSpPr/>
          <p:nvPr/>
        </p:nvSpPr>
        <p:spPr>
          <a:xfrm rot="16200000" flipV="1">
            <a:off x="-45263" y="2544060"/>
            <a:ext cx="1973878" cy="1300842"/>
          </a:xfrm>
          <a:prstGeom prst="parallelogram">
            <a:avLst>
              <a:gd name="adj" fmla="val 57036"/>
            </a:avLst>
          </a:prstGeom>
          <a:solidFill>
            <a:srgbClr val="92D05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9810924-09B3-8106-2E06-EAE262061A0A}"/>
              </a:ext>
            </a:extLst>
          </p:cNvPr>
          <p:cNvCxnSpPr>
            <a:cxnSpLocks/>
          </p:cNvCxnSpPr>
          <p:nvPr/>
        </p:nvCxnSpPr>
        <p:spPr>
          <a:xfrm flipH="1" flipV="1">
            <a:off x="1848777" y="4164413"/>
            <a:ext cx="252693" cy="19446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D1AC0F-5C88-2F6B-2995-08DD7370ECCD}"/>
              </a:ext>
            </a:extLst>
          </p:cNvPr>
          <p:cNvCxnSpPr>
            <a:cxnSpLocks/>
          </p:cNvCxnSpPr>
          <p:nvPr/>
        </p:nvCxnSpPr>
        <p:spPr>
          <a:xfrm>
            <a:off x="3351111" y="3172439"/>
            <a:ext cx="490749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786BE2C-5049-96F1-0E91-035680CDAE0E}"/>
              </a:ext>
            </a:extLst>
          </p:cNvPr>
          <p:cNvCxnSpPr>
            <a:cxnSpLocks/>
          </p:cNvCxnSpPr>
          <p:nvPr/>
        </p:nvCxnSpPr>
        <p:spPr>
          <a:xfrm flipV="1">
            <a:off x="6784941" y="1507571"/>
            <a:ext cx="0" cy="31106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4DEE0A2-B065-45B4-B7C9-8FF0F253C07D}"/>
              </a:ext>
            </a:extLst>
          </p:cNvPr>
          <p:cNvSpPr txBox="1"/>
          <p:nvPr/>
        </p:nvSpPr>
        <p:spPr>
          <a:xfrm>
            <a:off x="5209701" y="2873622"/>
            <a:ext cx="13459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Vertical partition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45CE1BD-1E32-6067-65EC-A8DD641881B7}"/>
              </a:ext>
            </a:extLst>
          </p:cNvPr>
          <p:cNvCxnSpPr>
            <a:cxnSpLocks/>
          </p:cNvCxnSpPr>
          <p:nvPr/>
        </p:nvCxnSpPr>
        <p:spPr>
          <a:xfrm flipV="1">
            <a:off x="4787527" y="1589053"/>
            <a:ext cx="0" cy="31308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3F57B9E-F717-072C-5412-4079F5F6D196}"/>
              </a:ext>
            </a:extLst>
          </p:cNvPr>
          <p:cNvSpPr txBox="1"/>
          <p:nvPr/>
        </p:nvSpPr>
        <p:spPr>
          <a:xfrm>
            <a:off x="7241498" y="2873622"/>
            <a:ext cx="1017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Base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94888C-6C91-8B8C-B5FC-F50268B23A36}"/>
              </a:ext>
            </a:extLst>
          </p:cNvPr>
          <p:cNvSpPr txBox="1"/>
          <p:nvPr/>
        </p:nvSpPr>
        <p:spPr>
          <a:xfrm>
            <a:off x="3846851" y="2891313"/>
            <a:ext cx="1017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Lid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3D32E76-D205-30F6-69D6-2946415FEAD2}"/>
              </a:ext>
            </a:extLst>
          </p:cNvPr>
          <p:cNvSpPr txBox="1"/>
          <p:nvPr/>
        </p:nvSpPr>
        <p:spPr>
          <a:xfrm>
            <a:off x="5141968" y="3254740"/>
            <a:ext cx="15608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Horizontal partition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AAEDB50-FE6E-2D29-CB8F-E9C829CB57C6}"/>
              </a:ext>
            </a:extLst>
          </p:cNvPr>
          <p:cNvSpPr txBox="1"/>
          <p:nvPr/>
        </p:nvSpPr>
        <p:spPr>
          <a:xfrm>
            <a:off x="130719" y="95070"/>
            <a:ext cx="4224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u="sng" dirty="0"/>
              <a:t>First-angle projection</a:t>
            </a:r>
            <a:r>
              <a:rPr lang="en-SG" sz="1400" u="sng" dirty="0"/>
              <a:t>: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2FCDAF4-3663-2367-6116-7E10286A132D}"/>
              </a:ext>
            </a:extLst>
          </p:cNvPr>
          <p:cNvGrpSpPr/>
          <p:nvPr/>
        </p:nvGrpSpPr>
        <p:grpSpPr>
          <a:xfrm rot="10800000">
            <a:off x="5274568" y="3616561"/>
            <a:ext cx="1060563" cy="975652"/>
            <a:chOff x="9616234" y="4382344"/>
            <a:chExt cx="1486826" cy="1367788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0496FBF-132E-6FDC-7D90-D24D0AB8CACC}"/>
                </a:ext>
              </a:extLst>
            </p:cNvPr>
            <p:cNvSpPr/>
            <p:nvPr/>
          </p:nvSpPr>
          <p:spPr>
            <a:xfrm>
              <a:off x="9616234" y="4382344"/>
              <a:ext cx="1486826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sz="120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AEC1FCC-4AC4-35B7-40CE-C097CAC92E4C}"/>
                </a:ext>
              </a:extLst>
            </p:cNvPr>
            <p:cNvSpPr/>
            <p:nvPr/>
          </p:nvSpPr>
          <p:spPr>
            <a:xfrm>
              <a:off x="10430211" y="4382344"/>
              <a:ext cx="672849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sz="120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6A6C717-6188-E547-0415-EE77DD207611}"/>
              </a:ext>
            </a:extLst>
          </p:cNvPr>
          <p:cNvGrpSpPr/>
          <p:nvPr/>
        </p:nvGrpSpPr>
        <p:grpSpPr>
          <a:xfrm>
            <a:off x="3533304" y="1635485"/>
            <a:ext cx="942441" cy="975652"/>
            <a:chOff x="6943810" y="1965960"/>
            <a:chExt cx="1321228" cy="1367788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D318EF0-8C3B-5F6C-A24C-B9026AB498D3}"/>
                </a:ext>
              </a:extLst>
            </p:cNvPr>
            <p:cNvSpPr/>
            <p:nvPr/>
          </p:nvSpPr>
          <p:spPr>
            <a:xfrm>
              <a:off x="6943810" y="1965960"/>
              <a:ext cx="1321227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sz="12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1B31314-6793-2CD9-8319-2E90B61DAA80}"/>
                </a:ext>
              </a:extLst>
            </p:cNvPr>
            <p:cNvSpPr/>
            <p:nvPr/>
          </p:nvSpPr>
          <p:spPr>
            <a:xfrm>
              <a:off x="6944524" y="3072531"/>
              <a:ext cx="1320514" cy="261217"/>
            </a:xfrm>
            <a:prstGeom prst="rect">
              <a:avLst/>
            </a:prstGeom>
            <a:noFill/>
            <a:ln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sz="1200"/>
            </a:p>
          </p:txBody>
        </p:sp>
      </p:grpSp>
      <p:sp>
        <p:nvSpPr>
          <p:cNvPr id="27" name="TextBox 99">
            <a:extLst>
              <a:ext uri="{FF2B5EF4-FFF2-40B4-BE49-F238E27FC236}">
                <a16:creationId xmlns:a16="http://schemas.microsoft.com/office/drawing/2014/main" id="{0D4D638E-334D-4FA0-05C2-2DD94BCAFA95}"/>
              </a:ext>
            </a:extLst>
          </p:cNvPr>
          <p:cNvSpPr txBox="1"/>
          <p:nvPr/>
        </p:nvSpPr>
        <p:spPr>
          <a:xfrm>
            <a:off x="7077621" y="1957705"/>
            <a:ext cx="10171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1200" dirty="0"/>
              <a:t>Not required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82FBCBE-0B96-D476-EB9D-B340FD0226B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156082"/>
              </a:clrFrom>
              <a:clrTo>
                <a:srgbClr val="15608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7945" y="407180"/>
            <a:ext cx="1505026" cy="1649393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B6F1B8D-E851-D5A3-F3D1-D201C0560D7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156082"/>
              </a:clrFrom>
              <a:clrTo>
                <a:srgbClr val="15608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0288" y="2609062"/>
            <a:ext cx="1505026" cy="1649393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5B6673E1-5BEB-275D-85EC-2EEC392BE5C2}"/>
              </a:ext>
            </a:extLst>
          </p:cNvPr>
          <p:cNvGrpSpPr/>
          <p:nvPr/>
        </p:nvGrpSpPr>
        <p:grpSpPr>
          <a:xfrm flipH="1">
            <a:off x="5274569" y="1618811"/>
            <a:ext cx="1060577" cy="989921"/>
            <a:chOff x="9637776" y="1965960"/>
            <a:chExt cx="1469811" cy="1387792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AFACE09-603D-CD78-149D-62A73D1AAD26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1965960"/>
              <a:ext cx="804671" cy="11450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3EA3977-3FB9-E35E-552B-EC8663BCED59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1965960"/>
              <a:ext cx="0" cy="138779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22863C2-B972-54BA-59B5-406A5170AD3E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3353752"/>
              <a:ext cx="146981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DFBE9FF-6141-4C99-769A-EE7EAB99BEE2}"/>
                </a:ext>
              </a:extLst>
            </p:cNvPr>
            <p:cNvCxnSpPr>
              <a:cxnSpLocks/>
            </p:cNvCxnSpPr>
            <p:nvPr/>
          </p:nvCxnSpPr>
          <p:spPr>
            <a:xfrm>
              <a:off x="10442448" y="3111001"/>
              <a:ext cx="66513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4068ACA-706D-5149-670E-4BD14D2710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07587" y="3111000"/>
              <a:ext cx="0" cy="22275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Parallelogram 36">
            <a:extLst>
              <a:ext uri="{FF2B5EF4-FFF2-40B4-BE49-F238E27FC236}">
                <a16:creationId xmlns:a16="http://schemas.microsoft.com/office/drawing/2014/main" id="{22B11A3D-03C0-1BD4-B542-DB40DFC31792}"/>
              </a:ext>
            </a:extLst>
          </p:cNvPr>
          <p:cNvSpPr/>
          <p:nvPr/>
        </p:nvSpPr>
        <p:spPr>
          <a:xfrm rot="16200000">
            <a:off x="-112845" y="3355132"/>
            <a:ext cx="1778906" cy="983470"/>
          </a:xfrm>
          <a:prstGeom prst="parallelogram">
            <a:avLst>
              <a:gd name="adj" fmla="val 56363"/>
            </a:avLst>
          </a:prstGeom>
          <a:solidFill>
            <a:srgbClr val="92D05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24F28BD-BD87-0DF5-DEE1-B878364CA4FB}"/>
              </a:ext>
            </a:extLst>
          </p:cNvPr>
          <p:cNvSpPr txBox="1"/>
          <p:nvPr/>
        </p:nvSpPr>
        <p:spPr>
          <a:xfrm>
            <a:off x="2510860" y="3031804"/>
            <a:ext cx="312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 dirty="0">
                <a:solidFill>
                  <a:srgbClr val="FF0000"/>
                </a:solidFill>
              </a:rPr>
              <a:t>S</a:t>
            </a:r>
            <a:endParaRPr lang="en-GB" sz="1600" b="1" dirty="0">
              <a:solidFill>
                <a:srgbClr val="FF0000"/>
              </a:solidFill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87DA2AE-0842-1307-A5BC-59310DEC547B}"/>
              </a:ext>
            </a:extLst>
          </p:cNvPr>
          <p:cNvCxnSpPr>
            <a:cxnSpLocks/>
          </p:cNvCxnSpPr>
          <p:nvPr/>
        </p:nvCxnSpPr>
        <p:spPr>
          <a:xfrm flipH="1">
            <a:off x="2208111" y="2982174"/>
            <a:ext cx="312521" cy="25295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10706A7F-C1C6-0B75-1C82-33FD1B2EBA09}"/>
              </a:ext>
            </a:extLst>
          </p:cNvPr>
          <p:cNvSpPr txBox="1"/>
          <p:nvPr/>
        </p:nvSpPr>
        <p:spPr>
          <a:xfrm>
            <a:off x="2529493" y="118731"/>
            <a:ext cx="233446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u="sng" dirty="0"/>
              <a:t>Comment: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The other end view is requested.</a:t>
            </a:r>
            <a:endParaRPr lang="en-GB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3E553D5-192A-4FC9-5ECA-D49F27E44EC7}"/>
              </a:ext>
            </a:extLst>
          </p:cNvPr>
          <p:cNvSpPr txBox="1"/>
          <p:nvPr/>
        </p:nvSpPr>
        <p:spPr>
          <a:xfrm>
            <a:off x="5141968" y="176477"/>
            <a:ext cx="387130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u="sng" dirty="0"/>
              <a:t>Comment: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Take note that the layout is different now. Because first-angle projections are behind the object.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Take note of the hidden line.</a:t>
            </a:r>
            <a:endParaRPr lang="en-GB" sz="14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6C49897-741F-5766-6539-E509914757F0}"/>
              </a:ext>
            </a:extLst>
          </p:cNvPr>
          <p:cNvSpPr txBox="1"/>
          <p:nvPr/>
        </p:nvSpPr>
        <p:spPr>
          <a:xfrm>
            <a:off x="8065689" y="166627"/>
            <a:ext cx="947592" cy="27699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1200" dirty="0"/>
              <a:t>Variation 3</a:t>
            </a:r>
          </a:p>
        </p:txBody>
      </p:sp>
    </p:spTree>
    <p:extLst>
      <p:ext uri="{BB962C8B-B14F-4D97-AF65-F5344CB8AC3E}">
        <p14:creationId xmlns:p14="http://schemas.microsoft.com/office/powerpoint/2010/main" val="14013849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0F50D3-2B64-74C0-2FEA-5D1D5999F6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>
            <a:extLst>
              <a:ext uri="{FF2B5EF4-FFF2-40B4-BE49-F238E27FC236}">
                <a16:creationId xmlns:a16="http://schemas.microsoft.com/office/drawing/2014/main" id="{47EECC4B-FCB9-B92F-9105-AC298C37953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156082"/>
              </a:clrFrom>
              <a:clrTo>
                <a:srgbClr val="15608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17586" y="432864"/>
            <a:ext cx="1505026" cy="1649393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9250119-F62E-68CE-C14B-66B330234206}"/>
              </a:ext>
            </a:extLst>
          </p:cNvPr>
          <p:cNvCxnSpPr>
            <a:cxnSpLocks/>
          </p:cNvCxnSpPr>
          <p:nvPr/>
        </p:nvCxnSpPr>
        <p:spPr>
          <a:xfrm>
            <a:off x="3351111" y="3172439"/>
            <a:ext cx="490749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540A67C-F333-1612-243B-FA18EFB4B5C2}"/>
              </a:ext>
            </a:extLst>
          </p:cNvPr>
          <p:cNvCxnSpPr>
            <a:cxnSpLocks/>
          </p:cNvCxnSpPr>
          <p:nvPr/>
        </p:nvCxnSpPr>
        <p:spPr>
          <a:xfrm flipV="1">
            <a:off x="6784941" y="1507571"/>
            <a:ext cx="0" cy="31106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978BC04-66C3-04E2-8C6B-7FBEAFCA2B79}"/>
              </a:ext>
            </a:extLst>
          </p:cNvPr>
          <p:cNvSpPr txBox="1"/>
          <p:nvPr/>
        </p:nvSpPr>
        <p:spPr>
          <a:xfrm>
            <a:off x="5209701" y="2873622"/>
            <a:ext cx="13459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Vertical partition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D6EC2A4-71E8-4B09-180F-010240A49463}"/>
              </a:ext>
            </a:extLst>
          </p:cNvPr>
          <p:cNvCxnSpPr>
            <a:cxnSpLocks/>
          </p:cNvCxnSpPr>
          <p:nvPr/>
        </p:nvCxnSpPr>
        <p:spPr>
          <a:xfrm flipV="1">
            <a:off x="4787527" y="1589053"/>
            <a:ext cx="0" cy="31308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0E5361E-E894-DD39-317E-0237F0DC01A2}"/>
              </a:ext>
            </a:extLst>
          </p:cNvPr>
          <p:cNvSpPr txBox="1"/>
          <p:nvPr/>
        </p:nvSpPr>
        <p:spPr>
          <a:xfrm>
            <a:off x="7241498" y="2873622"/>
            <a:ext cx="1017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Base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37945E-1CA3-924B-D031-7CB4261014BE}"/>
              </a:ext>
            </a:extLst>
          </p:cNvPr>
          <p:cNvSpPr txBox="1"/>
          <p:nvPr/>
        </p:nvSpPr>
        <p:spPr>
          <a:xfrm>
            <a:off x="3846851" y="2891313"/>
            <a:ext cx="1017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Lid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6278FAA-D68C-6FF6-04BE-7721BAD43948}"/>
              </a:ext>
            </a:extLst>
          </p:cNvPr>
          <p:cNvSpPr txBox="1"/>
          <p:nvPr/>
        </p:nvSpPr>
        <p:spPr>
          <a:xfrm>
            <a:off x="5141968" y="3254740"/>
            <a:ext cx="15608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Horizontal partition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7FD0E44-8A70-06D8-1D4B-58152AD84F99}"/>
              </a:ext>
            </a:extLst>
          </p:cNvPr>
          <p:cNvSpPr txBox="1"/>
          <p:nvPr/>
        </p:nvSpPr>
        <p:spPr>
          <a:xfrm>
            <a:off x="130719" y="95070"/>
            <a:ext cx="4224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u="sng" dirty="0"/>
              <a:t>First-angle projection</a:t>
            </a:r>
            <a:r>
              <a:rPr lang="en-SG" sz="1400" u="sng" dirty="0"/>
              <a:t>:</a:t>
            </a:r>
          </a:p>
        </p:txBody>
      </p:sp>
      <p:sp>
        <p:nvSpPr>
          <p:cNvPr id="27" name="TextBox 99">
            <a:extLst>
              <a:ext uri="{FF2B5EF4-FFF2-40B4-BE49-F238E27FC236}">
                <a16:creationId xmlns:a16="http://schemas.microsoft.com/office/drawing/2014/main" id="{F020BDC5-0EE8-CD82-405F-6F4D4CEDB2FB}"/>
              </a:ext>
            </a:extLst>
          </p:cNvPr>
          <p:cNvSpPr txBox="1"/>
          <p:nvPr/>
        </p:nvSpPr>
        <p:spPr>
          <a:xfrm>
            <a:off x="3589047" y="1968727"/>
            <a:ext cx="10171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1200"/>
              <a:t>Not required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A79EC04-4776-C9D1-9E91-5F67467A028D}"/>
              </a:ext>
            </a:extLst>
          </p:cNvPr>
          <p:cNvSpPr txBox="1"/>
          <p:nvPr/>
        </p:nvSpPr>
        <p:spPr>
          <a:xfrm>
            <a:off x="2529493" y="118731"/>
            <a:ext cx="233446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u="sng" dirty="0"/>
              <a:t>Comment: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The other end view is requested.</a:t>
            </a:r>
            <a:endParaRPr lang="en-GB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020E0B8-F5FD-5F21-AD75-3A9544A6B0BB}"/>
              </a:ext>
            </a:extLst>
          </p:cNvPr>
          <p:cNvSpPr txBox="1"/>
          <p:nvPr/>
        </p:nvSpPr>
        <p:spPr>
          <a:xfrm>
            <a:off x="4863958" y="160056"/>
            <a:ext cx="387130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u="sng" dirty="0"/>
              <a:t>Comment: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Take note that the layout is different now. Because first-angle projections are behind the object.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Take note of the hidden line.</a:t>
            </a:r>
            <a:endParaRPr lang="en-GB" sz="14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982B50A-C72A-81B3-444F-7CAE0D20E070}"/>
              </a:ext>
            </a:extLst>
          </p:cNvPr>
          <p:cNvSpPr txBox="1"/>
          <p:nvPr/>
        </p:nvSpPr>
        <p:spPr>
          <a:xfrm>
            <a:off x="2140694" y="4223785"/>
            <a:ext cx="312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>
                <a:solidFill>
                  <a:srgbClr val="FF0000"/>
                </a:solidFill>
              </a:rPr>
              <a:t>T</a:t>
            </a:r>
            <a:endParaRPr lang="en-GB" sz="1600" b="1">
              <a:solidFill>
                <a:srgbClr val="FF0000"/>
              </a:solidFill>
            </a:endParaRPr>
          </a:p>
        </p:txBody>
      </p:sp>
      <p:sp>
        <p:nvSpPr>
          <p:cNvPr id="50" name="Parallelogram 49">
            <a:extLst>
              <a:ext uri="{FF2B5EF4-FFF2-40B4-BE49-F238E27FC236}">
                <a16:creationId xmlns:a16="http://schemas.microsoft.com/office/drawing/2014/main" id="{ECEF2463-D5BF-241B-D6A0-2099DF4266C0}"/>
              </a:ext>
            </a:extLst>
          </p:cNvPr>
          <p:cNvSpPr/>
          <p:nvPr/>
        </p:nvSpPr>
        <p:spPr>
          <a:xfrm rot="16200000">
            <a:off x="1173005" y="2613014"/>
            <a:ext cx="1803149" cy="983470"/>
          </a:xfrm>
          <a:prstGeom prst="parallelogram">
            <a:avLst>
              <a:gd name="adj" fmla="val 60508"/>
            </a:avLst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1" name="Parallelogram 50">
            <a:extLst>
              <a:ext uri="{FF2B5EF4-FFF2-40B4-BE49-F238E27FC236}">
                <a16:creationId xmlns:a16="http://schemas.microsoft.com/office/drawing/2014/main" id="{492EA37E-D897-1837-C969-AACEAA9FA954}"/>
              </a:ext>
            </a:extLst>
          </p:cNvPr>
          <p:cNvSpPr/>
          <p:nvPr/>
        </p:nvSpPr>
        <p:spPr>
          <a:xfrm rot="9000000" flipV="1">
            <a:off x="398692" y="3591413"/>
            <a:ext cx="2069443" cy="992474"/>
          </a:xfrm>
          <a:prstGeom prst="parallelogram">
            <a:avLst>
              <a:gd name="adj" fmla="val 57614"/>
            </a:avLst>
          </a:prstGeom>
          <a:solidFill>
            <a:srgbClr val="92D05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2" name="Parallelogram 51">
            <a:extLst>
              <a:ext uri="{FF2B5EF4-FFF2-40B4-BE49-F238E27FC236}">
                <a16:creationId xmlns:a16="http://schemas.microsoft.com/office/drawing/2014/main" id="{F6BC4D06-3ED8-B3FE-0B96-C3AD0C3BEB6A}"/>
              </a:ext>
            </a:extLst>
          </p:cNvPr>
          <p:cNvSpPr/>
          <p:nvPr/>
        </p:nvSpPr>
        <p:spPr>
          <a:xfrm rot="16200000" flipV="1">
            <a:off x="-45263" y="2544060"/>
            <a:ext cx="1973878" cy="1300842"/>
          </a:xfrm>
          <a:prstGeom prst="parallelogram">
            <a:avLst>
              <a:gd name="adj" fmla="val 57036"/>
            </a:avLst>
          </a:prstGeom>
          <a:solidFill>
            <a:srgbClr val="92D05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56612680-854A-CCE1-CB2C-80D618CA68F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156082"/>
              </a:clrFrom>
              <a:clrTo>
                <a:srgbClr val="156082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661088" y="2709561"/>
            <a:ext cx="1504077" cy="1649315"/>
          </a:xfrm>
          <a:prstGeom prst="rect">
            <a:avLst/>
          </a:prstGeom>
        </p:spPr>
      </p:pic>
      <p:sp>
        <p:nvSpPr>
          <p:cNvPr id="54" name="Parallelogram 53">
            <a:extLst>
              <a:ext uri="{FF2B5EF4-FFF2-40B4-BE49-F238E27FC236}">
                <a16:creationId xmlns:a16="http://schemas.microsoft.com/office/drawing/2014/main" id="{11FDED0F-642A-B3C6-3230-4BD0C2F0983F}"/>
              </a:ext>
            </a:extLst>
          </p:cNvPr>
          <p:cNvSpPr/>
          <p:nvPr/>
        </p:nvSpPr>
        <p:spPr>
          <a:xfrm rot="16200000">
            <a:off x="-112845" y="3355132"/>
            <a:ext cx="1778906" cy="983470"/>
          </a:xfrm>
          <a:prstGeom prst="parallelogram">
            <a:avLst>
              <a:gd name="adj" fmla="val 56363"/>
            </a:avLst>
          </a:prstGeom>
          <a:solidFill>
            <a:srgbClr val="92D05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9062B84-3171-595B-ADC8-FF1FB62D768F}"/>
              </a:ext>
            </a:extLst>
          </p:cNvPr>
          <p:cNvCxnSpPr>
            <a:cxnSpLocks/>
          </p:cNvCxnSpPr>
          <p:nvPr/>
        </p:nvCxnSpPr>
        <p:spPr>
          <a:xfrm flipH="1" flipV="1">
            <a:off x="1848777" y="4164413"/>
            <a:ext cx="252693" cy="19446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5E14D8BE-5868-8420-D461-B086CC22694F}"/>
              </a:ext>
            </a:extLst>
          </p:cNvPr>
          <p:cNvCxnSpPr>
            <a:cxnSpLocks/>
          </p:cNvCxnSpPr>
          <p:nvPr/>
        </p:nvCxnSpPr>
        <p:spPr>
          <a:xfrm flipV="1">
            <a:off x="608626" y="4006324"/>
            <a:ext cx="285799" cy="26103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FFF87D8-DD8F-F2FC-1A36-82913C9B8859}"/>
              </a:ext>
            </a:extLst>
          </p:cNvPr>
          <p:cNvSpPr txBox="1"/>
          <p:nvPr/>
        </p:nvSpPr>
        <p:spPr>
          <a:xfrm>
            <a:off x="192307" y="4283101"/>
            <a:ext cx="312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>
                <a:solidFill>
                  <a:srgbClr val="FF0000"/>
                </a:solidFill>
              </a:rPr>
              <a:t>S</a:t>
            </a:r>
            <a:endParaRPr lang="en-GB" sz="1600" b="1">
              <a:solidFill>
                <a:srgbClr val="FF0000"/>
              </a:solidFill>
            </a:endParaRPr>
          </a:p>
        </p:txBody>
      </p:sp>
      <p:sp>
        <p:nvSpPr>
          <p:cNvPr id="58" name="TextBox 2">
            <a:extLst>
              <a:ext uri="{FF2B5EF4-FFF2-40B4-BE49-F238E27FC236}">
                <a16:creationId xmlns:a16="http://schemas.microsoft.com/office/drawing/2014/main" id="{240DF65D-631F-5361-F6CC-D912F2384462}"/>
              </a:ext>
            </a:extLst>
          </p:cNvPr>
          <p:cNvSpPr txBox="1"/>
          <p:nvPr/>
        </p:nvSpPr>
        <p:spPr>
          <a:xfrm>
            <a:off x="183316" y="765373"/>
            <a:ext cx="312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1600" b="1" dirty="0">
                <a:solidFill>
                  <a:srgbClr val="FF0000"/>
                </a:solidFill>
              </a:rPr>
              <a:t>S</a:t>
            </a:r>
            <a:endParaRPr lang="en-GB" sz="1600" b="1" dirty="0">
              <a:solidFill>
                <a:srgbClr val="FF0000"/>
              </a:solidFill>
            </a:endParaRP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D3FECDDD-DE04-6990-FA83-AA72DBD7ED4E}"/>
              </a:ext>
            </a:extLst>
          </p:cNvPr>
          <p:cNvCxnSpPr>
            <a:cxnSpLocks/>
          </p:cNvCxnSpPr>
          <p:nvPr/>
        </p:nvCxnSpPr>
        <p:spPr>
          <a:xfrm flipV="1">
            <a:off x="560112" y="1849633"/>
            <a:ext cx="285799" cy="26103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91289B6B-96DF-A1EB-8BED-F078E37586EB}"/>
              </a:ext>
            </a:extLst>
          </p:cNvPr>
          <p:cNvCxnSpPr>
            <a:cxnSpLocks/>
          </p:cNvCxnSpPr>
          <p:nvPr/>
        </p:nvCxnSpPr>
        <p:spPr>
          <a:xfrm>
            <a:off x="533471" y="993515"/>
            <a:ext cx="285799" cy="26150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TextBox 5">
            <a:extLst>
              <a:ext uri="{FF2B5EF4-FFF2-40B4-BE49-F238E27FC236}">
                <a16:creationId xmlns:a16="http://schemas.microsoft.com/office/drawing/2014/main" id="{8B7A6F07-4896-65CE-2459-7B7D8DA269F2}"/>
              </a:ext>
            </a:extLst>
          </p:cNvPr>
          <p:cNvSpPr txBox="1"/>
          <p:nvPr/>
        </p:nvSpPr>
        <p:spPr>
          <a:xfrm>
            <a:off x="174237" y="1937949"/>
            <a:ext cx="312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1600" b="1" dirty="0">
                <a:solidFill>
                  <a:srgbClr val="FF0000"/>
                </a:solidFill>
              </a:rPr>
              <a:t>T</a:t>
            </a:r>
            <a:endParaRPr lang="en-GB" sz="1600" b="1" dirty="0">
              <a:solidFill>
                <a:srgbClr val="FF0000"/>
              </a:solidFill>
            </a:endParaRP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B0E1964B-D3A3-B56A-E6CD-646A0D86AE11}"/>
              </a:ext>
            </a:extLst>
          </p:cNvPr>
          <p:cNvGrpSpPr/>
          <p:nvPr/>
        </p:nvGrpSpPr>
        <p:grpSpPr>
          <a:xfrm>
            <a:off x="7132866" y="1706322"/>
            <a:ext cx="1048377" cy="989875"/>
            <a:chOff x="9637776" y="1965960"/>
            <a:chExt cx="1469811" cy="1387792"/>
          </a:xfrm>
        </p:grpSpPr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841B87C8-78A8-5A3B-D73C-BF92B4D00B8B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1965960"/>
              <a:ext cx="804671" cy="11450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CEA2A7CD-46F7-6A22-5024-F178CAA2FEB6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1965960"/>
              <a:ext cx="0" cy="138779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291BF10A-9173-3039-981D-28C89F0EAFA4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3353752"/>
              <a:ext cx="146981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3E22ECD-35AE-2FE2-73D9-BD58BADFDA26}"/>
                </a:ext>
              </a:extLst>
            </p:cNvPr>
            <p:cNvCxnSpPr>
              <a:cxnSpLocks/>
            </p:cNvCxnSpPr>
            <p:nvPr/>
          </p:nvCxnSpPr>
          <p:spPr>
            <a:xfrm>
              <a:off x="10442448" y="3111001"/>
              <a:ext cx="66513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E74FCED8-4B1D-A567-8662-F38FD7BEB7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07587" y="3111000"/>
              <a:ext cx="0" cy="22275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753876F3-EC65-6712-84D2-957E2BF0583C}"/>
              </a:ext>
            </a:extLst>
          </p:cNvPr>
          <p:cNvGrpSpPr/>
          <p:nvPr/>
        </p:nvGrpSpPr>
        <p:grpSpPr>
          <a:xfrm rot="5400000">
            <a:off x="5379380" y="3647157"/>
            <a:ext cx="1007618" cy="941377"/>
            <a:chOff x="9690394" y="4430333"/>
            <a:chExt cx="1412668" cy="1319799"/>
          </a:xfrm>
        </p:grpSpPr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2F0029C5-9430-D004-5EC0-D2F41D5EC627}"/>
                </a:ext>
              </a:extLst>
            </p:cNvPr>
            <p:cNvSpPr/>
            <p:nvPr/>
          </p:nvSpPr>
          <p:spPr>
            <a:xfrm>
              <a:off x="9690394" y="4430333"/>
              <a:ext cx="1412665" cy="131979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A4672E36-9398-4427-61D4-4B09ECB8CA02}"/>
                </a:ext>
              </a:extLst>
            </p:cNvPr>
            <p:cNvSpPr/>
            <p:nvPr/>
          </p:nvSpPr>
          <p:spPr>
            <a:xfrm>
              <a:off x="10638652" y="4430337"/>
              <a:ext cx="464410" cy="131979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C40D46FE-A53B-0C97-91C7-FE67A0384568}"/>
              </a:ext>
            </a:extLst>
          </p:cNvPr>
          <p:cNvGrpSpPr/>
          <p:nvPr/>
        </p:nvGrpSpPr>
        <p:grpSpPr>
          <a:xfrm>
            <a:off x="5411484" y="1676315"/>
            <a:ext cx="942396" cy="975606"/>
            <a:chOff x="6943810" y="1965960"/>
            <a:chExt cx="1321228" cy="1367788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9199982D-2D03-7D43-7AA5-47EF8F5D81C3}"/>
                </a:ext>
              </a:extLst>
            </p:cNvPr>
            <p:cNvSpPr/>
            <p:nvPr/>
          </p:nvSpPr>
          <p:spPr>
            <a:xfrm>
              <a:off x="6943810" y="1965960"/>
              <a:ext cx="1321227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4D7D5EF4-3E15-AC69-E393-63ACFDBC8E2C}"/>
                </a:ext>
              </a:extLst>
            </p:cNvPr>
            <p:cNvSpPr/>
            <p:nvPr/>
          </p:nvSpPr>
          <p:spPr>
            <a:xfrm>
              <a:off x="6944524" y="3072531"/>
              <a:ext cx="1320514" cy="2612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/>
            </a:p>
          </p:txBody>
        </p: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27ADADA5-2D34-66FF-66B8-6BBD12221C32}"/>
              </a:ext>
            </a:extLst>
          </p:cNvPr>
          <p:cNvSpPr txBox="1"/>
          <p:nvPr/>
        </p:nvSpPr>
        <p:spPr>
          <a:xfrm>
            <a:off x="8065689" y="166627"/>
            <a:ext cx="947592" cy="27699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1200" dirty="0"/>
              <a:t>Variation 4</a:t>
            </a:r>
          </a:p>
        </p:txBody>
      </p:sp>
    </p:spTree>
    <p:extLst>
      <p:ext uri="{BB962C8B-B14F-4D97-AF65-F5344CB8AC3E}">
        <p14:creationId xmlns:p14="http://schemas.microsoft.com/office/powerpoint/2010/main" val="1021957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1E32BB-8341-9A1A-A954-7513514858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728C692A-05D9-BFB3-8EA6-9F28C7A60D7A}"/>
              </a:ext>
            </a:extLst>
          </p:cNvPr>
          <p:cNvSpPr/>
          <p:nvPr/>
        </p:nvSpPr>
        <p:spPr>
          <a:xfrm rot="16200000" flipV="1">
            <a:off x="1044313" y="2363057"/>
            <a:ext cx="2433876" cy="1617406"/>
          </a:xfrm>
          <a:prstGeom prst="parallelogram">
            <a:avLst>
              <a:gd name="adj" fmla="val 57036"/>
            </a:avLst>
          </a:prstGeom>
          <a:solidFill>
            <a:srgbClr val="00B0F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47469B5E-2392-D565-5BAA-EAB977D1BDB4}"/>
              </a:ext>
            </a:extLst>
          </p:cNvPr>
          <p:cNvSpPr/>
          <p:nvPr/>
        </p:nvSpPr>
        <p:spPr>
          <a:xfrm rot="16200000">
            <a:off x="-250537" y="2676409"/>
            <a:ext cx="2193467" cy="1222800"/>
          </a:xfrm>
          <a:prstGeom prst="parallelogram">
            <a:avLst>
              <a:gd name="adj" fmla="val 56363"/>
            </a:avLst>
          </a:prstGeom>
          <a:solidFill>
            <a:srgbClr val="00B0F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036A4A31-94E0-4815-E6AA-CD0D01424EFB}"/>
              </a:ext>
            </a:extLst>
          </p:cNvPr>
          <p:cNvSpPr/>
          <p:nvPr/>
        </p:nvSpPr>
        <p:spPr>
          <a:xfrm rot="9000000" flipV="1">
            <a:off x="369480" y="1461241"/>
            <a:ext cx="2573047" cy="1223764"/>
          </a:xfrm>
          <a:prstGeom prst="parallelogram">
            <a:avLst>
              <a:gd name="adj" fmla="val 58457"/>
            </a:avLst>
          </a:prstGeom>
          <a:solidFill>
            <a:srgbClr val="00B0F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A96C8F1B-D890-494B-3A80-DEF5884867EF}"/>
              </a:ext>
            </a:extLst>
          </p:cNvPr>
          <p:cNvSpPr/>
          <p:nvPr/>
        </p:nvSpPr>
        <p:spPr>
          <a:xfrm rot="16200000">
            <a:off x="1367974" y="1758621"/>
            <a:ext cx="2193467" cy="1222800"/>
          </a:xfrm>
          <a:prstGeom prst="parallelogram">
            <a:avLst>
              <a:gd name="adj" fmla="val 56363"/>
            </a:avLst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4A2CDD-154E-A465-0C5C-BED12EF51B15}"/>
              </a:ext>
            </a:extLst>
          </p:cNvPr>
          <p:cNvSpPr txBox="1"/>
          <p:nvPr/>
        </p:nvSpPr>
        <p:spPr>
          <a:xfrm>
            <a:off x="148385" y="89790"/>
            <a:ext cx="453344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 u="sng" dirty="0"/>
              <a:t>Third-angle projection</a:t>
            </a:r>
            <a:r>
              <a:rPr lang="en-SG" sz="1200" u="sng" dirty="0"/>
              <a:t>:</a:t>
            </a:r>
          </a:p>
          <a:p>
            <a:endParaRPr lang="en-SG" sz="1200" u="sng" dirty="0"/>
          </a:p>
          <a:p>
            <a:r>
              <a:rPr lang="en-SG" sz="1200" dirty="0"/>
              <a:t>T = elevation / front</a:t>
            </a:r>
          </a:p>
          <a:p>
            <a:r>
              <a:rPr lang="en-SG" sz="1200" dirty="0"/>
              <a:t>S = end / side</a:t>
            </a:r>
          </a:p>
          <a:p>
            <a:r>
              <a:rPr lang="en-SG" sz="1200" dirty="0"/>
              <a:t>P = plan / top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A9D9F5-2715-64BD-C989-AC2AFB0DA4E5}"/>
              </a:ext>
            </a:extLst>
          </p:cNvPr>
          <p:cNvSpPr txBox="1"/>
          <p:nvPr/>
        </p:nvSpPr>
        <p:spPr>
          <a:xfrm>
            <a:off x="2540560" y="4042552"/>
            <a:ext cx="3143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>
                <a:solidFill>
                  <a:srgbClr val="FF0000"/>
                </a:solidFill>
              </a:rPr>
              <a:t>T</a:t>
            </a:r>
            <a:endParaRPr lang="en-GB" sz="1600" b="1">
              <a:solidFill>
                <a:srgbClr val="FF0000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56DE664-79D8-60B1-9F77-69F3AB9628C1}"/>
              </a:ext>
            </a:extLst>
          </p:cNvPr>
          <p:cNvCxnSpPr>
            <a:cxnSpLocks/>
          </p:cNvCxnSpPr>
          <p:nvPr/>
        </p:nvCxnSpPr>
        <p:spPr>
          <a:xfrm flipH="1" flipV="1">
            <a:off x="2127070" y="3673757"/>
            <a:ext cx="442264" cy="39013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D22FC59-68EE-C242-C798-257E141565FC}"/>
              </a:ext>
            </a:extLst>
          </p:cNvPr>
          <p:cNvSpPr txBox="1"/>
          <p:nvPr/>
        </p:nvSpPr>
        <p:spPr>
          <a:xfrm>
            <a:off x="109852" y="4098413"/>
            <a:ext cx="5582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>
                <a:solidFill>
                  <a:srgbClr val="FF0000"/>
                </a:solidFill>
              </a:rPr>
              <a:t>S1</a:t>
            </a:r>
            <a:endParaRPr lang="en-GB" sz="1600" b="1">
              <a:solidFill>
                <a:srgbClr val="FF0000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0B66C57-6A23-93FB-9098-AC68AFE10473}"/>
              </a:ext>
            </a:extLst>
          </p:cNvPr>
          <p:cNvCxnSpPr>
            <a:cxnSpLocks/>
          </p:cNvCxnSpPr>
          <p:nvPr/>
        </p:nvCxnSpPr>
        <p:spPr>
          <a:xfrm>
            <a:off x="1453300" y="1471539"/>
            <a:ext cx="0" cy="58652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64A8A6D-A66D-DD8A-CAFA-42D0FBE949DC}"/>
              </a:ext>
            </a:extLst>
          </p:cNvPr>
          <p:cNvSpPr txBox="1"/>
          <p:nvPr/>
        </p:nvSpPr>
        <p:spPr>
          <a:xfrm>
            <a:off x="1340510" y="1099208"/>
            <a:ext cx="3143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>
                <a:solidFill>
                  <a:srgbClr val="FF0000"/>
                </a:solidFill>
              </a:rPr>
              <a:t>P</a:t>
            </a:r>
            <a:endParaRPr lang="en-GB" sz="1600" b="1">
              <a:solidFill>
                <a:srgbClr val="FF0000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6D887EB-643F-8F92-010F-27D0BEBB2004}"/>
              </a:ext>
            </a:extLst>
          </p:cNvPr>
          <p:cNvCxnSpPr>
            <a:cxnSpLocks/>
          </p:cNvCxnSpPr>
          <p:nvPr/>
        </p:nvCxnSpPr>
        <p:spPr>
          <a:xfrm>
            <a:off x="3502921" y="2754051"/>
            <a:ext cx="493588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4E8986F-B54C-648B-70A2-7C6DA481818D}"/>
              </a:ext>
            </a:extLst>
          </p:cNvPr>
          <p:cNvCxnSpPr>
            <a:cxnSpLocks/>
          </p:cNvCxnSpPr>
          <p:nvPr/>
        </p:nvCxnSpPr>
        <p:spPr>
          <a:xfrm flipV="1">
            <a:off x="6956614" y="1079552"/>
            <a:ext cx="0" cy="31285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EC01F69-8327-C258-CD54-9E35692508BC}"/>
              </a:ext>
            </a:extLst>
          </p:cNvPr>
          <p:cNvSpPr txBox="1"/>
          <p:nvPr/>
        </p:nvSpPr>
        <p:spPr>
          <a:xfrm>
            <a:off x="2176185" y="2030492"/>
            <a:ext cx="10229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Base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32A782-BB8C-23F3-C266-3B219973F19B}"/>
              </a:ext>
            </a:extLst>
          </p:cNvPr>
          <p:cNvSpPr txBox="1"/>
          <p:nvPr/>
        </p:nvSpPr>
        <p:spPr>
          <a:xfrm>
            <a:off x="2697724" y="359126"/>
            <a:ext cx="60132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/>
              <a:t>Unfold such that elevation view is adjacent to  / center of other views.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/>
              <a:t>Third-angle projections are </a:t>
            </a:r>
            <a:r>
              <a:rPr lang="en-SG" sz="1400">
                <a:highlight>
                  <a:srgbClr val="FFFF00"/>
                </a:highlight>
              </a:rPr>
              <a:t>in between </a:t>
            </a:r>
            <a:r>
              <a:rPr lang="en-SG" sz="1400"/>
              <a:t>the object and the viewer / </a:t>
            </a:r>
            <a:r>
              <a:rPr lang="en-SG" sz="1400">
                <a:highlight>
                  <a:srgbClr val="FFFF00"/>
                </a:highlight>
              </a:rPr>
              <a:t>in front </a:t>
            </a:r>
            <a:r>
              <a:rPr lang="en-SG" sz="1400"/>
              <a:t>of the object.</a:t>
            </a:r>
          </a:p>
        </p:txBody>
      </p:sp>
      <p:sp>
        <p:nvSpPr>
          <p:cNvPr id="16" name="Arrow: Curved Right 60">
            <a:extLst>
              <a:ext uri="{FF2B5EF4-FFF2-40B4-BE49-F238E27FC236}">
                <a16:creationId xmlns:a16="http://schemas.microsoft.com/office/drawing/2014/main" id="{A682A399-00D7-F70B-D029-7B028957842C}"/>
              </a:ext>
            </a:extLst>
          </p:cNvPr>
          <p:cNvSpPr/>
          <p:nvPr/>
        </p:nvSpPr>
        <p:spPr>
          <a:xfrm rot="16970471">
            <a:off x="1763959" y="1792013"/>
            <a:ext cx="166720" cy="370315"/>
          </a:xfrm>
          <a:prstGeom prst="curved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>
              <a:solidFill>
                <a:schemeClr val="tx1"/>
              </a:solidFill>
            </a:endParaRPr>
          </a:p>
        </p:txBody>
      </p:sp>
      <p:sp>
        <p:nvSpPr>
          <p:cNvPr id="17" name="Arrow: Curved Right 61">
            <a:extLst>
              <a:ext uri="{FF2B5EF4-FFF2-40B4-BE49-F238E27FC236}">
                <a16:creationId xmlns:a16="http://schemas.microsoft.com/office/drawing/2014/main" id="{034D51FE-0DEE-1207-5F18-18AF5D68EAA1}"/>
              </a:ext>
            </a:extLst>
          </p:cNvPr>
          <p:cNvSpPr/>
          <p:nvPr/>
        </p:nvSpPr>
        <p:spPr>
          <a:xfrm rot="12042724" flipV="1">
            <a:off x="1184719" y="3000210"/>
            <a:ext cx="208918" cy="372484"/>
          </a:xfrm>
          <a:prstGeom prst="curved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39A3085-19F8-4C35-0B7D-2FE853B98A53}"/>
              </a:ext>
            </a:extLst>
          </p:cNvPr>
          <p:cNvSpPr txBox="1"/>
          <p:nvPr/>
        </p:nvSpPr>
        <p:spPr>
          <a:xfrm>
            <a:off x="899747" y="2051767"/>
            <a:ext cx="10229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Horizontal partition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CE556C-9271-C98D-784F-9E88BB29C975}"/>
              </a:ext>
            </a:extLst>
          </p:cNvPr>
          <p:cNvSpPr txBox="1"/>
          <p:nvPr/>
        </p:nvSpPr>
        <p:spPr>
          <a:xfrm>
            <a:off x="1664822" y="3034297"/>
            <a:ext cx="10229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Vertical partition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5F18EE2-2EA4-28DD-E400-031B1C600927}"/>
              </a:ext>
            </a:extLst>
          </p:cNvPr>
          <p:cNvSpPr txBox="1"/>
          <p:nvPr/>
        </p:nvSpPr>
        <p:spPr>
          <a:xfrm>
            <a:off x="859376" y="3611289"/>
            <a:ext cx="10229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Lid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A341300-8A24-3C60-B077-8A9E8E8C23AB}"/>
              </a:ext>
            </a:extLst>
          </p:cNvPr>
          <p:cNvCxnSpPr>
            <a:cxnSpLocks/>
          </p:cNvCxnSpPr>
          <p:nvPr/>
        </p:nvCxnSpPr>
        <p:spPr>
          <a:xfrm flipV="1">
            <a:off x="223872" y="3707163"/>
            <a:ext cx="558277" cy="40827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268C632-0F4B-48F6-482C-5A3A2630B239}"/>
              </a:ext>
            </a:extLst>
          </p:cNvPr>
          <p:cNvCxnSpPr>
            <a:cxnSpLocks/>
          </p:cNvCxnSpPr>
          <p:nvPr/>
        </p:nvCxnSpPr>
        <p:spPr>
          <a:xfrm flipH="1">
            <a:off x="2370417" y="2317767"/>
            <a:ext cx="436811" cy="36709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02CC6F1-1A5C-77BC-A15D-5F16ED969325}"/>
              </a:ext>
            </a:extLst>
          </p:cNvPr>
          <p:cNvSpPr txBox="1"/>
          <p:nvPr/>
        </p:nvSpPr>
        <p:spPr>
          <a:xfrm>
            <a:off x="2699522" y="2372028"/>
            <a:ext cx="4781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>
                <a:solidFill>
                  <a:srgbClr val="FF0000"/>
                </a:solidFill>
              </a:rPr>
              <a:t>S2</a:t>
            </a:r>
            <a:endParaRPr lang="en-GB" sz="1600" b="1">
              <a:solidFill>
                <a:srgbClr val="FF0000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F912CC0-3DC5-FE30-5E61-06C27D433C16}"/>
              </a:ext>
            </a:extLst>
          </p:cNvPr>
          <p:cNvCxnSpPr>
            <a:cxnSpLocks/>
          </p:cNvCxnSpPr>
          <p:nvPr/>
        </p:nvCxnSpPr>
        <p:spPr>
          <a:xfrm flipV="1">
            <a:off x="4947646" y="1161506"/>
            <a:ext cx="0" cy="30466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F3235EC-DC74-96DE-F258-64A65AEEC554}"/>
              </a:ext>
            </a:extLst>
          </p:cNvPr>
          <p:cNvSpPr txBox="1"/>
          <p:nvPr/>
        </p:nvSpPr>
        <p:spPr>
          <a:xfrm>
            <a:off x="3310697" y="4138043"/>
            <a:ext cx="552124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Elevation is always on the vertical partition of the box.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Plan is always on the horizontal partition of the box.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Same as first-angle, even the locations of End 1 and End 2.</a:t>
            </a:r>
          </a:p>
        </p:txBody>
      </p:sp>
      <p:sp>
        <p:nvSpPr>
          <p:cNvPr id="34" name="Arrow: Curved Right 100">
            <a:extLst>
              <a:ext uri="{FF2B5EF4-FFF2-40B4-BE49-F238E27FC236}">
                <a16:creationId xmlns:a16="http://schemas.microsoft.com/office/drawing/2014/main" id="{8EDBBD16-5023-AF31-FC76-03AC8A66B3C2}"/>
              </a:ext>
            </a:extLst>
          </p:cNvPr>
          <p:cNvSpPr/>
          <p:nvPr/>
        </p:nvSpPr>
        <p:spPr>
          <a:xfrm rot="13634337" flipV="1">
            <a:off x="172215" y="2861320"/>
            <a:ext cx="166720" cy="314399"/>
          </a:xfrm>
          <a:prstGeom prst="curved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BF54736-8E8C-9C95-04D7-D5C0CE351A3E}"/>
              </a:ext>
            </a:extLst>
          </p:cNvPr>
          <p:cNvSpPr txBox="1"/>
          <p:nvPr/>
        </p:nvSpPr>
        <p:spPr>
          <a:xfrm>
            <a:off x="5115052" y="2823545"/>
            <a:ext cx="16281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1400" dirty="0"/>
              <a:t>Vertical partition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89330A7-3B4F-619B-4F72-340614185D70}"/>
              </a:ext>
            </a:extLst>
          </p:cNvPr>
          <p:cNvSpPr txBox="1"/>
          <p:nvPr/>
        </p:nvSpPr>
        <p:spPr>
          <a:xfrm>
            <a:off x="5332769" y="3281653"/>
            <a:ext cx="1178169" cy="307777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1400" dirty="0"/>
              <a:t>Elevation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852827B-458B-25CE-D4D5-8F95A30B9206}"/>
              </a:ext>
            </a:extLst>
          </p:cNvPr>
          <p:cNvSpPr txBox="1"/>
          <p:nvPr/>
        </p:nvSpPr>
        <p:spPr>
          <a:xfrm>
            <a:off x="5619515" y="1711694"/>
            <a:ext cx="610733" cy="307777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1400" dirty="0"/>
              <a:t>Plan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BDCD730-96B2-6828-F774-EEE888F2E665}"/>
              </a:ext>
            </a:extLst>
          </p:cNvPr>
          <p:cNvSpPr txBox="1"/>
          <p:nvPr/>
        </p:nvSpPr>
        <p:spPr>
          <a:xfrm>
            <a:off x="3831516" y="3271672"/>
            <a:ext cx="670455" cy="307777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en-SG" sz="1400"/>
              <a:t>End 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61BB8C4-3D7A-31DB-06B7-64036F61726F}"/>
              </a:ext>
            </a:extLst>
          </p:cNvPr>
          <p:cNvSpPr txBox="1"/>
          <p:nvPr/>
        </p:nvSpPr>
        <p:spPr>
          <a:xfrm>
            <a:off x="7281646" y="3271672"/>
            <a:ext cx="679273" cy="307777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en-SG" sz="1400" dirty="0"/>
              <a:t>End 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2619BDF-B632-C9D5-063B-03FDCD94EC74}"/>
              </a:ext>
            </a:extLst>
          </p:cNvPr>
          <p:cNvSpPr txBox="1"/>
          <p:nvPr/>
        </p:nvSpPr>
        <p:spPr>
          <a:xfrm>
            <a:off x="7341103" y="2755132"/>
            <a:ext cx="953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/>
              <a:t>Base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49913D1-DF54-ACD1-12A4-3C7090A9E712}"/>
              </a:ext>
            </a:extLst>
          </p:cNvPr>
          <p:cNvSpPr txBox="1"/>
          <p:nvPr/>
        </p:nvSpPr>
        <p:spPr>
          <a:xfrm>
            <a:off x="3880900" y="2755132"/>
            <a:ext cx="953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dirty="0"/>
              <a:t>Lid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137CEA7-0197-3565-64B9-12F0430EFEBB}"/>
              </a:ext>
            </a:extLst>
          </p:cNvPr>
          <p:cNvSpPr txBox="1"/>
          <p:nvPr/>
        </p:nvSpPr>
        <p:spPr>
          <a:xfrm>
            <a:off x="5115057" y="2400126"/>
            <a:ext cx="16281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1400" dirty="0"/>
              <a:t>Horizontal partition </a:t>
            </a:r>
          </a:p>
        </p:txBody>
      </p:sp>
    </p:spTree>
    <p:extLst>
      <p:ext uri="{BB962C8B-B14F-4D97-AF65-F5344CB8AC3E}">
        <p14:creationId xmlns:p14="http://schemas.microsoft.com/office/powerpoint/2010/main" val="42663178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E98DC3-43C3-6C22-7B07-C2DC77882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186D877-1128-619C-C870-36B9BDF0C1F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156082"/>
              </a:clrFrom>
              <a:clrTo>
                <a:srgbClr val="156082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653190" y="389145"/>
            <a:ext cx="1462740" cy="160398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28714E4-4311-DDA1-76B7-D26B9CAF3BFF}"/>
              </a:ext>
            </a:extLst>
          </p:cNvPr>
          <p:cNvSpPr txBox="1"/>
          <p:nvPr/>
        </p:nvSpPr>
        <p:spPr>
          <a:xfrm>
            <a:off x="534077" y="2082176"/>
            <a:ext cx="303931" cy="320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>
                <a:solidFill>
                  <a:srgbClr val="FF0000"/>
                </a:solidFill>
              </a:rPr>
              <a:t>S</a:t>
            </a:r>
            <a:endParaRPr lang="en-GB" sz="2400" b="1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35730D-1529-BE92-1055-F760826A3354}"/>
              </a:ext>
            </a:extLst>
          </p:cNvPr>
          <p:cNvSpPr txBox="1"/>
          <p:nvPr/>
        </p:nvSpPr>
        <p:spPr>
          <a:xfrm>
            <a:off x="2212713" y="4291735"/>
            <a:ext cx="303931" cy="320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>
                <a:solidFill>
                  <a:srgbClr val="FF0000"/>
                </a:solidFill>
              </a:rPr>
              <a:t>T</a:t>
            </a:r>
            <a:endParaRPr lang="en-GB" sz="2400" b="1">
              <a:solidFill>
                <a:srgbClr val="FF000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7324DBE-36C6-C375-927D-9293A6C5655B}"/>
              </a:ext>
            </a:extLst>
          </p:cNvPr>
          <p:cNvCxnSpPr>
            <a:cxnSpLocks/>
          </p:cNvCxnSpPr>
          <p:nvPr/>
        </p:nvCxnSpPr>
        <p:spPr>
          <a:xfrm flipV="1">
            <a:off x="838009" y="1886617"/>
            <a:ext cx="277945" cy="25385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F70793E-6E35-1831-4E83-6FF00456557C}"/>
              </a:ext>
            </a:extLst>
          </p:cNvPr>
          <p:cNvSpPr txBox="1"/>
          <p:nvPr/>
        </p:nvSpPr>
        <p:spPr>
          <a:xfrm>
            <a:off x="2282067" y="125770"/>
            <a:ext cx="28318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u="sng" dirty="0"/>
              <a:t>Comment: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Notice that P may not be given, because plan view is always from above.</a:t>
            </a:r>
            <a:endParaRPr lang="en-GB" sz="1400" dirty="0"/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8BCA6470-7599-91C6-0FC0-69A428D88401}"/>
              </a:ext>
            </a:extLst>
          </p:cNvPr>
          <p:cNvSpPr/>
          <p:nvPr/>
        </p:nvSpPr>
        <p:spPr>
          <a:xfrm rot="16200000">
            <a:off x="1271620" y="2725233"/>
            <a:ext cx="1753593" cy="956441"/>
          </a:xfrm>
          <a:prstGeom prst="parallelogram">
            <a:avLst>
              <a:gd name="adj" fmla="val 60508"/>
            </a:avLst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BD6755-FC88-D2A7-493E-A540B7B5897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156082"/>
              </a:clrFrom>
              <a:clrTo>
                <a:srgbClr val="156082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773772" y="2819127"/>
            <a:ext cx="1462740" cy="1603987"/>
          </a:xfrm>
          <a:prstGeom prst="rect">
            <a:avLst/>
          </a:prstGeom>
        </p:spPr>
      </p:pic>
      <p:sp>
        <p:nvSpPr>
          <p:cNvPr id="10" name="Parallelogram 9">
            <a:extLst>
              <a:ext uri="{FF2B5EF4-FFF2-40B4-BE49-F238E27FC236}">
                <a16:creationId xmlns:a16="http://schemas.microsoft.com/office/drawing/2014/main" id="{FB5BADAD-768A-98CA-74B3-1FDAE13B8C29}"/>
              </a:ext>
            </a:extLst>
          </p:cNvPr>
          <p:cNvSpPr/>
          <p:nvPr/>
        </p:nvSpPr>
        <p:spPr>
          <a:xfrm rot="16200000">
            <a:off x="26808" y="3463614"/>
            <a:ext cx="1730016" cy="956441"/>
          </a:xfrm>
          <a:prstGeom prst="parallelogram">
            <a:avLst>
              <a:gd name="adj" fmla="val 56363"/>
            </a:avLst>
          </a:prstGeom>
          <a:solidFill>
            <a:srgbClr val="00B0F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C60924E-0094-1BAC-1AB2-A38B0C130478}"/>
              </a:ext>
            </a:extLst>
          </p:cNvPr>
          <p:cNvCxnSpPr>
            <a:cxnSpLocks/>
          </p:cNvCxnSpPr>
          <p:nvPr/>
        </p:nvCxnSpPr>
        <p:spPr>
          <a:xfrm flipV="1">
            <a:off x="773772" y="3985154"/>
            <a:ext cx="277945" cy="25385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B1A83CF-30FB-52CF-E458-0E4C2E873427}"/>
              </a:ext>
            </a:extLst>
          </p:cNvPr>
          <p:cNvSpPr txBox="1"/>
          <p:nvPr/>
        </p:nvSpPr>
        <p:spPr>
          <a:xfrm>
            <a:off x="317875" y="4349421"/>
            <a:ext cx="303931" cy="320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>
                <a:solidFill>
                  <a:srgbClr val="FF0000"/>
                </a:solidFill>
              </a:rPr>
              <a:t>S</a:t>
            </a:r>
            <a:endParaRPr lang="en-GB" sz="2400" b="1">
              <a:solidFill>
                <a:srgbClr val="FF0000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69F07A7-4B45-98D7-BE7B-8E84AC5159D3}"/>
              </a:ext>
            </a:extLst>
          </p:cNvPr>
          <p:cNvCxnSpPr>
            <a:cxnSpLocks/>
          </p:cNvCxnSpPr>
          <p:nvPr/>
        </p:nvCxnSpPr>
        <p:spPr>
          <a:xfrm>
            <a:off x="3534017" y="2844533"/>
            <a:ext cx="477262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6EDBA25-7DA5-F619-13AC-9EDFB4584F04}"/>
              </a:ext>
            </a:extLst>
          </p:cNvPr>
          <p:cNvCxnSpPr>
            <a:cxnSpLocks/>
          </p:cNvCxnSpPr>
          <p:nvPr/>
        </p:nvCxnSpPr>
        <p:spPr>
          <a:xfrm flipV="1">
            <a:off x="6873473" y="1225421"/>
            <a:ext cx="0" cy="302511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4735004-8886-8388-E706-9DFE0160EB3A}"/>
              </a:ext>
            </a:extLst>
          </p:cNvPr>
          <p:cNvSpPr txBox="1"/>
          <p:nvPr/>
        </p:nvSpPr>
        <p:spPr>
          <a:xfrm>
            <a:off x="5322302" y="2918599"/>
            <a:ext cx="13089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Vertical partition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5C45E92-EA9C-6E3F-C860-87BAE26D96C9}"/>
              </a:ext>
            </a:extLst>
          </p:cNvPr>
          <p:cNvCxnSpPr>
            <a:cxnSpLocks/>
          </p:cNvCxnSpPr>
          <p:nvPr/>
        </p:nvCxnSpPr>
        <p:spPr>
          <a:xfrm flipV="1">
            <a:off x="4930955" y="1304663"/>
            <a:ext cx="0" cy="304475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2C90FA2-A601-A5C9-5540-0822EBCF9EE1}"/>
              </a:ext>
            </a:extLst>
          </p:cNvPr>
          <p:cNvSpPr txBox="1"/>
          <p:nvPr/>
        </p:nvSpPr>
        <p:spPr>
          <a:xfrm>
            <a:off x="7436412" y="2938420"/>
            <a:ext cx="989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Base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2B2F91B-9FAC-A8B5-7A8A-FFBDECC51B3B}"/>
              </a:ext>
            </a:extLst>
          </p:cNvPr>
          <p:cNvSpPr txBox="1"/>
          <p:nvPr/>
        </p:nvSpPr>
        <p:spPr>
          <a:xfrm>
            <a:off x="3961754" y="2947259"/>
            <a:ext cx="989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Lid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CB5FE27-4D6F-22CC-7241-7FF557CC6CD6}"/>
              </a:ext>
            </a:extLst>
          </p:cNvPr>
          <p:cNvSpPr txBox="1"/>
          <p:nvPr/>
        </p:nvSpPr>
        <p:spPr>
          <a:xfrm>
            <a:off x="5265213" y="2507185"/>
            <a:ext cx="15179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Horizontal partition 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6C8A0EB-5F6D-0C11-1D6A-881E0D8B355D}"/>
              </a:ext>
            </a:extLst>
          </p:cNvPr>
          <p:cNvGrpSpPr/>
          <p:nvPr/>
        </p:nvGrpSpPr>
        <p:grpSpPr>
          <a:xfrm>
            <a:off x="3735458" y="3271326"/>
            <a:ext cx="1019564" cy="962670"/>
            <a:chOff x="9637776" y="1965960"/>
            <a:chExt cx="1469811" cy="1387792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7CFF08B-57D5-D5A5-B248-302858B874C1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1965960"/>
              <a:ext cx="804671" cy="11450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6103DB3-117F-8B67-3154-ED2369EB66B0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1965960"/>
              <a:ext cx="0" cy="138779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5D3BF98-CFAC-652A-7FCF-3DBE4C3773BF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3353752"/>
              <a:ext cx="146981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7A13352-2406-E7A2-DC96-9F5931FAE3FB}"/>
                </a:ext>
              </a:extLst>
            </p:cNvPr>
            <p:cNvCxnSpPr>
              <a:cxnSpLocks/>
            </p:cNvCxnSpPr>
            <p:nvPr/>
          </p:nvCxnSpPr>
          <p:spPr>
            <a:xfrm>
              <a:off x="10442448" y="3111001"/>
              <a:ext cx="66513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DB18F23-18AD-6C3F-A7D5-8DC91905ECA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07587" y="3111000"/>
              <a:ext cx="0" cy="22275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F9958A7-CF77-7AE0-059C-5782C3C94BB2}"/>
              </a:ext>
            </a:extLst>
          </p:cNvPr>
          <p:cNvGrpSpPr/>
          <p:nvPr/>
        </p:nvGrpSpPr>
        <p:grpSpPr>
          <a:xfrm>
            <a:off x="5506122" y="3301742"/>
            <a:ext cx="948141" cy="948793"/>
            <a:chOff x="6898191" y="1965960"/>
            <a:chExt cx="1366847" cy="1367788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F416088-0849-98F3-2FEC-741113BB79F1}"/>
                </a:ext>
              </a:extLst>
            </p:cNvPr>
            <p:cNvSpPr/>
            <p:nvPr/>
          </p:nvSpPr>
          <p:spPr>
            <a:xfrm>
              <a:off x="6898195" y="1965960"/>
              <a:ext cx="1366843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5E0C2A1-EB08-61D2-CFB2-E4D9BD1D6F23}"/>
                </a:ext>
              </a:extLst>
            </p:cNvPr>
            <p:cNvSpPr/>
            <p:nvPr/>
          </p:nvSpPr>
          <p:spPr>
            <a:xfrm>
              <a:off x="6898191" y="3088262"/>
              <a:ext cx="1366847" cy="24548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E1E419E3-A1C4-5994-495D-B7A5187F05E0}"/>
              </a:ext>
            </a:extLst>
          </p:cNvPr>
          <p:cNvSpPr txBox="1"/>
          <p:nvPr/>
        </p:nvSpPr>
        <p:spPr>
          <a:xfrm>
            <a:off x="7227042" y="3598284"/>
            <a:ext cx="989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Not required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FA86DC3-C13C-5ABF-9AFB-1C4DA02F7790}"/>
              </a:ext>
            </a:extLst>
          </p:cNvPr>
          <p:cNvCxnSpPr>
            <a:cxnSpLocks/>
          </p:cNvCxnSpPr>
          <p:nvPr/>
        </p:nvCxnSpPr>
        <p:spPr>
          <a:xfrm flipH="1" flipV="1">
            <a:off x="1784860" y="1799705"/>
            <a:ext cx="245749" cy="18911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1623FF03-C883-E8F4-B5D2-9C026DB87791}"/>
              </a:ext>
            </a:extLst>
          </p:cNvPr>
          <p:cNvSpPr txBox="1"/>
          <p:nvPr/>
        </p:nvSpPr>
        <p:spPr>
          <a:xfrm>
            <a:off x="2063685" y="1905575"/>
            <a:ext cx="303931" cy="320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>
                <a:solidFill>
                  <a:srgbClr val="FF0000"/>
                </a:solidFill>
              </a:rPr>
              <a:t>T</a:t>
            </a:r>
            <a:endParaRPr lang="en-GB" sz="2400" b="1">
              <a:solidFill>
                <a:srgbClr val="FF0000"/>
              </a:solidFill>
            </a:endParaRPr>
          </a:p>
        </p:txBody>
      </p:sp>
      <p:sp>
        <p:nvSpPr>
          <p:cNvPr id="32" name="Parallelogram 31">
            <a:extLst>
              <a:ext uri="{FF2B5EF4-FFF2-40B4-BE49-F238E27FC236}">
                <a16:creationId xmlns:a16="http://schemas.microsoft.com/office/drawing/2014/main" id="{B3C452B2-80ED-A7BF-81E8-2B37BBE7B4EA}"/>
              </a:ext>
            </a:extLst>
          </p:cNvPr>
          <p:cNvSpPr/>
          <p:nvPr/>
        </p:nvSpPr>
        <p:spPr>
          <a:xfrm rot="9000000" flipV="1">
            <a:off x="518587" y="2494830"/>
            <a:ext cx="2012567" cy="965198"/>
          </a:xfrm>
          <a:prstGeom prst="parallelogram">
            <a:avLst>
              <a:gd name="adj" fmla="val 57614"/>
            </a:avLst>
          </a:prstGeom>
          <a:solidFill>
            <a:srgbClr val="00B0F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Parallelogram 32">
            <a:extLst>
              <a:ext uri="{FF2B5EF4-FFF2-40B4-BE49-F238E27FC236}">
                <a16:creationId xmlns:a16="http://schemas.microsoft.com/office/drawing/2014/main" id="{DBD83987-C859-AB88-DF99-3438F545A279}"/>
              </a:ext>
            </a:extLst>
          </p:cNvPr>
          <p:cNvSpPr/>
          <p:nvPr/>
        </p:nvSpPr>
        <p:spPr>
          <a:xfrm rot="16200000" flipV="1">
            <a:off x="1031721" y="3225751"/>
            <a:ext cx="1919629" cy="1265091"/>
          </a:xfrm>
          <a:prstGeom prst="parallelogram">
            <a:avLst>
              <a:gd name="adj" fmla="val 57036"/>
            </a:avLst>
          </a:prstGeom>
          <a:solidFill>
            <a:srgbClr val="00B0F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4E43A81-7303-C48B-767F-F3EDD5C57170}"/>
              </a:ext>
            </a:extLst>
          </p:cNvPr>
          <p:cNvSpPr txBox="1"/>
          <p:nvPr/>
        </p:nvSpPr>
        <p:spPr>
          <a:xfrm>
            <a:off x="5457558" y="86899"/>
            <a:ext cx="2831829" cy="5123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u="sng" dirty="0"/>
              <a:t>Comment: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Remember, projections are in front of the object for the third angle.</a:t>
            </a:r>
            <a:endParaRPr lang="en-GB" sz="1400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9B52FD7-E60A-5D69-FCE4-14615781FFF7}"/>
              </a:ext>
            </a:extLst>
          </p:cNvPr>
          <p:cNvCxnSpPr>
            <a:cxnSpLocks/>
          </p:cNvCxnSpPr>
          <p:nvPr/>
        </p:nvCxnSpPr>
        <p:spPr>
          <a:xfrm flipH="1" flipV="1">
            <a:off x="1928819" y="4233995"/>
            <a:ext cx="245749" cy="18911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84977E7-9E5F-85C4-53B2-866B43E9C0B2}"/>
              </a:ext>
            </a:extLst>
          </p:cNvPr>
          <p:cNvGrpSpPr/>
          <p:nvPr/>
        </p:nvGrpSpPr>
        <p:grpSpPr>
          <a:xfrm rot="5400000">
            <a:off x="5439245" y="1403878"/>
            <a:ext cx="1082547" cy="948793"/>
            <a:chOff x="9690394" y="4382344"/>
            <a:chExt cx="1412666" cy="1367788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021E90B-97F4-2CF6-12F0-672376CBDFC1}"/>
                </a:ext>
              </a:extLst>
            </p:cNvPr>
            <p:cNvSpPr/>
            <p:nvPr/>
          </p:nvSpPr>
          <p:spPr>
            <a:xfrm>
              <a:off x="9690394" y="4382344"/>
              <a:ext cx="1412665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A14A96B-AFFE-B1B9-A07D-8321683E6C8C}"/>
                </a:ext>
              </a:extLst>
            </p:cNvPr>
            <p:cNvSpPr/>
            <p:nvPr/>
          </p:nvSpPr>
          <p:spPr>
            <a:xfrm>
              <a:off x="10539114" y="4382344"/>
              <a:ext cx="563946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84360201-FD13-5EA0-D204-7649D0658B26}"/>
              </a:ext>
            </a:extLst>
          </p:cNvPr>
          <p:cNvSpPr txBox="1"/>
          <p:nvPr/>
        </p:nvSpPr>
        <p:spPr>
          <a:xfrm>
            <a:off x="148385" y="89790"/>
            <a:ext cx="45334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 u="sng" dirty="0"/>
              <a:t>Third-angle projection</a:t>
            </a:r>
            <a:r>
              <a:rPr lang="en-SG" sz="1200" u="sng" dirty="0"/>
              <a:t>: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CD7A075-4FD6-9026-5E79-762E822F2089}"/>
              </a:ext>
            </a:extLst>
          </p:cNvPr>
          <p:cNvSpPr txBox="1"/>
          <p:nvPr/>
        </p:nvSpPr>
        <p:spPr>
          <a:xfrm>
            <a:off x="8065689" y="166627"/>
            <a:ext cx="947592" cy="27699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1200" dirty="0"/>
              <a:t>Variation 1</a:t>
            </a:r>
          </a:p>
        </p:txBody>
      </p:sp>
    </p:spTree>
    <p:extLst>
      <p:ext uri="{BB962C8B-B14F-4D97-AF65-F5344CB8AC3E}">
        <p14:creationId xmlns:p14="http://schemas.microsoft.com/office/powerpoint/2010/main" val="3400981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7E609A-7CAD-F5DB-FC77-D5642A09E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>
            <a:extLst>
              <a:ext uri="{FF2B5EF4-FFF2-40B4-BE49-F238E27FC236}">
                <a16:creationId xmlns:a16="http://schemas.microsoft.com/office/drawing/2014/main" id="{01850694-2990-DECF-FF21-D12D1AF704A1}"/>
              </a:ext>
            </a:extLst>
          </p:cNvPr>
          <p:cNvSpPr/>
          <p:nvPr/>
        </p:nvSpPr>
        <p:spPr>
          <a:xfrm rot="16200000">
            <a:off x="1271620" y="2725233"/>
            <a:ext cx="1753593" cy="956441"/>
          </a:xfrm>
          <a:prstGeom prst="parallelogram">
            <a:avLst>
              <a:gd name="adj" fmla="val 60508"/>
            </a:avLst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A87F6686-E6EE-2DE1-5F58-03601E94F68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156082"/>
              </a:clrFrom>
              <a:clrTo>
                <a:srgbClr val="15608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7363" y="2587036"/>
            <a:ext cx="1492523" cy="1635691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98DD92FC-3E01-9E3A-0DC5-2070BF1BF84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156082"/>
              </a:clrFrom>
              <a:clrTo>
                <a:srgbClr val="15608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6042" y="446485"/>
            <a:ext cx="1492523" cy="16356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D8E6F0B-CFBA-018F-4653-D3F5A7BE9CE4}"/>
              </a:ext>
            </a:extLst>
          </p:cNvPr>
          <p:cNvSpPr txBox="1"/>
          <p:nvPr/>
        </p:nvSpPr>
        <p:spPr>
          <a:xfrm>
            <a:off x="534077" y="2082176"/>
            <a:ext cx="303931" cy="320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>
                <a:solidFill>
                  <a:srgbClr val="FF0000"/>
                </a:solidFill>
              </a:rPr>
              <a:t>S</a:t>
            </a:r>
            <a:endParaRPr lang="en-GB" sz="2400" b="1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736AA4-7C08-3286-058E-1D9042A7C7BE}"/>
              </a:ext>
            </a:extLst>
          </p:cNvPr>
          <p:cNvSpPr txBox="1"/>
          <p:nvPr/>
        </p:nvSpPr>
        <p:spPr>
          <a:xfrm>
            <a:off x="2212713" y="4291735"/>
            <a:ext cx="303931" cy="320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>
                <a:solidFill>
                  <a:srgbClr val="FF0000"/>
                </a:solidFill>
              </a:rPr>
              <a:t>T</a:t>
            </a:r>
            <a:endParaRPr lang="en-GB" sz="2400" b="1">
              <a:solidFill>
                <a:srgbClr val="FF0000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64B4255-7364-1A4D-38E7-AE4F98BBBBF0}"/>
              </a:ext>
            </a:extLst>
          </p:cNvPr>
          <p:cNvCxnSpPr>
            <a:cxnSpLocks/>
          </p:cNvCxnSpPr>
          <p:nvPr/>
        </p:nvCxnSpPr>
        <p:spPr>
          <a:xfrm flipV="1">
            <a:off x="838009" y="1886617"/>
            <a:ext cx="277945" cy="25385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Parallelogram 8">
            <a:extLst>
              <a:ext uri="{FF2B5EF4-FFF2-40B4-BE49-F238E27FC236}">
                <a16:creationId xmlns:a16="http://schemas.microsoft.com/office/drawing/2014/main" id="{B346E814-9B76-F8E8-4182-1009C8A62BA0}"/>
              </a:ext>
            </a:extLst>
          </p:cNvPr>
          <p:cNvSpPr/>
          <p:nvPr/>
        </p:nvSpPr>
        <p:spPr>
          <a:xfrm rot="16200000">
            <a:off x="26808" y="3463614"/>
            <a:ext cx="1730016" cy="956441"/>
          </a:xfrm>
          <a:prstGeom prst="parallelogram">
            <a:avLst>
              <a:gd name="adj" fmla="val 56363"/>
            </a:avLst>
          </a:prstGeom>
          <a:solidFill>
            <a:srgbClr val="00B0F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517CEBB-6EF7-4B2F-97DC-0F4ECD1D6A09}"/>
              </a:ext>
            </a:extLst>
          </p:cNvPr>
          <p:cNvCxnSpPr>
            <a:cxnSpLocks/>
          </p:cNvCxnSpPr>
          <p:nvPr/>
        </p:nvCxnSpPr>
        <p:spPr>
          <a:xfrm flipV="1">
            <a:off x="773772" y="3985154"/>
            <a:ext cx="277945" cy="25385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8C517B6-E1D5-8C00-B608-63F8FC093395}"/>
              </a:ext>
            </a:extLst>
          </p:cNvPr>
          <p:cNvSpPr txBox="1"/>
          <p:nvPr/>
        </p:nvSpPr>
        <p:spPr>
          <a:xfrm>
            <a:off x="317875" y="4349421"/>
            <a:ext cx="303931" cy="320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>
                <a:solidFill>
                  <a:srgbClr val="FF0000"/>
                </a:solidFill>
              </a:rPr>
              <a:t>S</a:t>
            </a:r>
            <a:endParaRPr lang="en-GB" sz="2400" b="1">
              <a:solidFill>
                <a:srgbClr val="FF0000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FF7AA7E-4289-F6EB-AE5E-4068EEE8FE26}"/>
              </a:ext>
            </a:extLst>
          </p:cNvPr>
          <p:cNvCxnSpPr>
            <a:cxnSpLocks/>
          </p:cNvCxnSpPr>
          <p:nvPr/>
        </p:nvCxnSpPr>
        <p:spPr>
          <a:xfrm>
            <a:off x="3534017" y="2844533"/>
            <a:ext cx="477262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A27FA18-FED3-2DF6-6AD5-E10C80A3EB92}"/>
              </a:ext>
            </a:extLst>
          </p:cNvPr>
          <p:cNvCxnSpPr>
            <a:cxnSpLocks/>
          </p:cNvCxnSpPr>
          <p:nvPr/>
        </p:nvCxnSpPr>
        <p:spPr>
          <a:xfrm flipV="1">
            <a:off x="6873473" y="1225421"/>
            <a:ext cx="0" cy="302511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6D89A5B-54CB-CAA5-893E-326E2575464D}"/>
              </a:ext>
            </a:extLst>
          </p:cNvPr>
          <p:cNvSpPr txBox="1"/>
          <p:nvPr/>
        </p:nvSpPr>
        <p:spPr>
          <a:xfrm>
            <a:off x="5322302" y="2918599"/>
            <a:ext cx="13089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Vertical partition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2F83534-74C1-3119-8491-70E61D8EDB90}"/>
              </a:ext>
            </a:extLst>
          </p:cNvPr>
          <p:cNvCxnSpPr>
            <a:cxnSpLocks/>
          </p:cNvCxnSpPr>
          <p:nvPr/>
        </p:nvCxnSpPr>
        <p:spPr>
          <a:xfrm flipV="1">
            <a:off x="4930955" y="1304663"/>
            <a:ext cx="0" cy="304475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DFB3B27-A076-C402-DC7E-F18FF2E2C620}"/>
              </a:ext>
            </a:extLst>
          </p:cNvPr>
          <p:cNvSpPr txBox="1"/>
          <p:nvPr/>
        </p:nvSpPr>
        <p:spPr>
          <a:xfrm>
            <a:off x="7436412" y="2938420"/>
            <a:ext cx="989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Base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BC545C7-1DAA-BB08-3E7B-B46488D049A7}"/>
              </a:ext>
            </a:extLst>
          </p:cNvPr>
          <p:cNvSpPr txBox="1"/>
          <p:nvPr/>
        </p:nvSpPr>
        <p:spPr>
          <a:xfrm>
            <a:off x="3961754" y="2947259"/>
            <a:ext cx="989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Lid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16F75F4-A71C-2E97-DF85-5459858727D1}"/>
              </a:ext>
            </a:extLst>
          </p:cNvPr>
          <p:cNvSpPr txBox="1"/>
          <p:nvPr/>
        </p:nvSpPr>
        <p:spPr>
          <a:xfrm>
            <a:off x="5265213" y="2507185"/>
            <a:ext cx="15179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Horizontal partition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42A8D3D-F640-F118-F672-524192B2DE8C}"/>
              </a:ext>
            </a:extLst>
          </p:cNvPr>
          <p:cNvSpPr txBox="1"/>
          <p:nvPr/>
        </p:nvSpPr>
        <p:spPr>
          <a:xfrm>
            <a:off x="7227042" y="3598284"/>
            <a:ext cx="989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Not required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C890B6A-E7FD-E23B-CAD8-496CCE42DC2E}"/>
              </a:ext>
            </a:extLst>
          </p:cNvPr>
          <p:cNvCxnSpPr>
            <a:cxnSpLocks/>
          </p:cNvCxnSpPr>
          <p:nvPr/>
        </p:nvCxnSpPr>
        <p:spPr>
          <a:xfrm flipH="1" flipV="1">
            <a:off x="1784860" y="1799705"/>
            <a:ext cx="245749" cy="18911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959C589-FC1E-72A3-5A8C-7699717C868E}"/>
              </a:ext>
            </a:extLst>
          </p:cNvPr>
          <p:cNvSpPr txBox="1"/>
          <p:nvPr/>
        </p:nvSpPr>
        <p:spPr>
          <a:xfrm>
            <a:off x="2063685" y="1905575"/>
            <a:ext cx="303931" cy="320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>
                <a:solidFill>
                  <a:srgbClr val="FF0000"/>
                </a:solidFill>
              </a:rPr>
              <a:t>T</a:t>
            </a:r>
            <a:endParaRPr lang="en-GB" sz="2400" b="1">
              <a:solidFill>
                <a:srgbClr val="FF0000"/>
              </a:solidFill>
            </a:endParaRPr>
          </a:p>
        </p:txBody>
      </p: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0F5477D6-04FF-684C-A90B-ADF7340A15C3}"/>
              </a:ext>
            </a:extLst>
          </p:cNvPr>
          <p:cNvSpPr/>
          <p:nvPr/>
        </p:nvSpPr>
        <p:spPr>
          <a:xfrm rot="9000000" flipV="1">
            <a:off x="518587" y="2494830"/>
            <a:ext cx="2012567" cy="965198"/>
          </a:xfrm>
          <a:prstGeom prst="parallelogram">
            <a:avLst>
              <a:gd name="adj" fmla="val 57614"/>
            </a:avLst>
          </a:prstGeom>
          <a:solidFill>
            <a:srgbClr val="00B0F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Parallelogram 31">
            <a:extLst>
              <a:ext uri="{FF2B5EF4-FFF2-40B4-BE49-F238E27FC236}">
                <a16:creationId xmlns:a16="http://schemas.microsoft.com/office/drawing/2014/main" id="{7DA300DA-FB9C-B21B-8F3F-A7EF5C043705}"/>
              </a:ext>
            </a:extLst>
          </p:cNvPr>
          <p:cNvSpPr/>
          <p:nvPr/>
        </p:nvSpPr>
        <p:spPr>
          <a:xfrm rot="16200000" flipV="1">
            <a:off x="1031721" y="3225751"/>
            <a:ext cx="1919629" cy="1265091"/>
          </a:xfrm>
          <a:prstGeom prst="parallelogram">
            <a:avLst>
              <a:gd name="adj" fmla="val 57036"/>
            </a:avLst>
          </a:prstGeom>
          <a:solidFill>
            <a:srgbClr val="00B0F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6EBF511-715A-4B17-D460-E88EDBF06C02}"/>
              </a:ext>
            </a:extLst>
          </p:cNvPr>
          <p:cNvCxnSpPr>
            <a:cxnSpLocks/>
          </p:cNvCxnSpPr>
          <p:nvPr/>
        </p:nvCxnSpPr>
        <p:spPr>
          <a:xfrm flipH="1" flipV="1">
            <a:off x="1928819" y="4233995"/>
            <a:ext cx="245749" cy="18911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657B7776-5622-CC0E-06FA-BA5BF25415B0}"/>
              </a:ext>
            </a:extLst>
          </p:cNvPr>
          <p:cNvSpPr txBox="1"/>
          <p:nvPr/>
        </p:nvSpPr>
        <p:spPr>
          <a:xfrm>
            <a:off x="148385" y="89790"/>
            <a:ext cx="45334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 u="sng" dirty="0"/>
              <a:t>Third-angle projection</a:t>
            </a:r>
            <a:r>
              <a:rPr lang="en-SG" sz="1200" u="sng" dirty="0"/>
              <a:t>: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22B6E04-CADF-07C4-29B7-C33600E9F0D2}"/>
              </a:ext>
            </a:extLst>
          </p:cNvPr>
          <p:cNvSpPr txBox="1"/>
          <p:nvPr/>
        </p:nvSpPr>
        <p:spPr>
          <a:xfrm>
            <a:off x="2452504" y="279360"/>
            <a:ext cx="3651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u="sng" dirty="0"/>
              <a:t>Comment: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The object is rotated.</a:t>
            </a:r>
            <a:endParaRPr lang="en-GB" sz="14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4312D36-D83E-E595-B826-05422384D2CE}"/>
              </a:ext>
            </a:extLst>
          </p:cNvPr>
          <p:cNvSpPr txBox="1"/>
          <p:nvPr/>
        </p:nvSpPr>
        <p:spPr>
          <a:xfrm>
            <a:off x="5362648" y="191095"/>
            <a:ext cx="33332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u="sng" dirty="0"/>
              <a:t>Comment: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The layout stays the same because the object is simply rotated.</a:t>
            </a:r>
            <a:endParaRPr lang="en-GB" sz="1400" dirty="0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6F51EE07-7928-724E-B4DF-F80154CDBDDC}"/>
              </a:ext>
            </a:extLst>
          </p:cNvPr>
          <p:cNvGrpSpPr/>
          <p:nvPr/>
        </p:nvGrpSpPr>
        <p:grpSpPr>
          <a:xfrm>
            <a:off x="3606839" y="3300891"/>
            <a:ext cx="1049106" cy="1086076"/>
            <a:chOff x="6943810" y="1965960"/>
            <a:chExt cx="1321228" cy="1367788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F3C598B7-A744-85E4-7E69-E514AE486CFB}"/>
                </a:ext>
              </a:extLst>
            </p:cNvPr>
            <p:cNvSpPr/>
            <p:nvPr/>
          </p:nvSpPr>
          <p:spPr>
            <a:xfrm>
              <a:off x="6943810" y="1965960"/>
              <a:ext cx="1321227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CC4FB0F2-920B-6E12-E8DF-9B94930E2D11}"/>
                </a:ext>
              </a:extLst>
            </p:cNvPr>
            <p:cNvSpPr/>
            <p:nvPr/>
          </p:nvSpPr>
          <p:spPr>
            <a:xfrm>
              <a:off x="6944524" y="3091896"/>
              <a:ext cx="1320514" cy="24185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5D594749-3792-570A-1672-CB66D2A9C993}"/>
              </a:ext>
            </a:extLst>
          </p:cNvPr>
          <p:cNvGrpSpPr/>
          <p:nvPr/>
        </p:nvGrpSpPr>
        <p:grpSpPr>
          <a:xfrm flipH="1">
            <a:off x="5321885" y="3253429"/>
            <a:ext cx="1180612" cy="1101960"/>
            <a:chOff x="9637776" y="1965960"/>
            <a:chExt cx="1469811" cy="1387792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BC2D1AB-2069-BCB6-3F1F-5A98B87EBC35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1965960"/>
              <a:ext cx="804671" cy="11450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EB755EB7-5A1A-EBAE-F9CC-9ECFEDE30B07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1965960"/>
              <a:ext cx="0" cy="138779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E0B53FC6-50DD-E0E6-1B07-9268514E5CA1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3353752"/>
              <a:ext cx="146981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BC260BFE-EA15-ACCE-5692-3786C9BEE3CC}"/>
                </a:ext>
              </a:extLst>
            </p:cNvPr>
            <p:cNvCxnSpPr>
              <a:cxnSpLocks/>
            </p:cNvCxnSpPr>
            <p:nvPr/>
          </p:nvCxnSpPr>
          <p:spPr>
            <a:xfrm>
              <a:off x="10442448" y="3111001"/>
              <a:ext cx="66513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6416C9A-2486-F237-DB13-2D093470AD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07587" y="3111000"/>
              <a:ext cx="0" cy="22275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FF200A92-3B3D-850D-C92D-7F7412BA698C}"/>
              </a:ext>
            </a:extLst>
          </p:cNvPr>
          <p:cNvGrpSpPr/>
          <p:nvPr/>
        </p:nvGrpSpPr>
        <p:grpSpPr>
          <a:xfrm rot="10800000">
            <a:off x="5321973" y="1183779"/>
            <a:ext cx="1180521" cy="1086077"/>
            <a:chOff x="9757270" y="4382345"/>
            <a:chExt cx="1345791" cy="1367788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92F9B78E-E117-70EA-BE0A-ED1DA25ACC9B}"/>
                </a:ext>
              </a:extLst>
            </p:cNvPr>
            <p:cNvSpPr/>
            <p:nvPr/>
          </p:nvSpPr>
          <p:spPr>
            <a:xfrm>
              <a:off x="9757270" y="4382345"/>
              <a:ext cx="1345789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C2B820B3-A2AF-3CF8-6437-0ACEC500BBBB}"/>
                </a:ext>
              </a:extLst>
            </p:cNvPr>
            <p:cNvSpPr/>
            <p:nvPr/>
          </p:nvSpPr>
          <p:spPr>
            <a:xfrm>
              <a:off x="10494103" y="4382345"/>
              <a:ext cx="608958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C11A0D9C-80AD-B3C3-34A1-4A7CA1560EA9}"/>
              </a:ext>
            </a:extLst>
          </p:cNvPr>
          <p:cNvSpPr txBox="1"/>
          <p:nvPr/>
        </p:nvSpPr>
        <p:spPr>
          <a:xfrm>
            <a:off x="8065689" y="166627"/>
            <a:ext cx="947592" cy="27699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1200" dirty="0"/>
              <a:t>Variation 2</a:t>
            </a:r>
          </a:p>
        </p:txBody>
      </p:sp>
    </p:spTree>
    <p:extLst>
      <p:ext uri="{BB962C8B-B14F-4D97-AF65-F5344CB8AC3E}">
        <p14:creationId xmlns:p14="http://schemas.microsoft.com/office/powerpoint/2010/main" val="17342735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59B174-5EE4-7A0D-4087-41A0D4D264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2FDFD078-24D5-0A7A-21C4-FCDCE838297B}"/>
              </a:ext>
            </a:extLst>
          </p:cNvPr>
          <p:cNvSpPr/>
          <p:nvPr/>
        </p:nvSpPr>
        <p:spPr>
          <a:xfrm rot="16200000">
            <a:off x="1271620" y="2725233"/>
            <a:ext cx="1753593" cy="956441"/>
          </a:xfrm>
          <a:prstGeom prst="parallelogram">
            <a:avLst>
              <a:gd name="adj" fmla="val 60508"/>
            </a:avLst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D2540E-DDDE-4DAC-0484-D638982CCFA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156082"/>
              </a:clrFrom>
              <a:clrTo>
                <a:srgbClr val="15608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7363" y="2587036"/>
            <a:ext cx="1492523" cy="163569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A465A8E-CB6F-1EB1-1A4A-B3BE1CCB7CD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156082"/>
              </a:clrFrom>
              <a:clrTo>
                <a:srgbClr val="15608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6042" y="446485"/>
            <a:ext cx="1492523" cy="16356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855E23F-2E25-4699-B2BB-29B0CAF3BCE2}"/>
              </a:ext>
            </a:extLst>
          </p:cNvPr>
          <p:cNvSpPr txBox="1"/>
          <p:nvPr/>
        </p:nvSpPr>
        <p:spPr>
          <a:xfrm>
            <a:off x="2521985" y="771050"/>
            <a:ext cx="303931" cy="320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 dirty="0">
                <a:solidFill>
                  <a:srgbClr val="FF0000"/>
                </a:solidFill>
              </a:rPr>
              <a:t>S</a:t>
            </a:r>
            <a:endParaRPr lang="en-GB" sz="2400" b="1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A1E1ED-58BB-A998-A4FC-8C6F4F7EAA6B}"/>
              </a:ext>
            </a:extLst>
          </p:cNvPr>
          <p:cNvSpPr txBox="1"/>
          <p:nvPr/>
        </p:nvSpPr>
        <p:spPr>
          <a:xfrm>
            <a:off x="2212713" y="4291735"/>
            <a:ext cx="303931" cy="320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>
                <a:solidFill>
                  <a:srgbClr val="FF0000"/>
                </a:solidFill>
              </a:rPr>
              <a:t>T</a:t>
            </a:r>
            <a:endParaRPr lang="en-GB" sz="2400" b="1">
              <a:solidFill>
                <a:srgbClr val="FF0000"/>
              </a:solidFill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E2ED28C-02C2-7726-7D4F-8EFF8EBDF1CC}"/>
              </a:ext>
            </a:extLst>
          </p:cNvPr>
          <p:cNvCxnSpPr>
            <a:cxnSpLocks/>
          </p:cNvCxnSpPr>
          <p:nvPr/>
        </p:nvCxnSpPr>
        <p:spPr>
          <a:xfrm flipH="1">
            <a:off x="2118079" y="831635"/>
            <a:ext cx="334425" cy="28118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Parallelogram 7">
            <a:extLst>
              <a:ext uri="{FF2B5EF4-FFF2-40B4-BE49-F238E27FC236}">
                <a16:creationId xmlns:a16="http://schemas.microsoft.com/office/drawing/2014/main" id="{9E4D787E-9D79-7442-3C04-42B8B1E95D0D}"/>
              </a:ext>
            </a:extLst>
          </p:cNvPr>
          <p:cNvSpPr/>
          <p:nvPr/>
        </p:nvSpPr>
        <p:spPr>
          <a:xfrm rot="16200000">
            <a:off x="26808" y="3463614"/>
            <a:ext cx="1730016" cy="956441"/>
          </a:xfrm>
          <a:prstGeom prst="parallelogram">
            <a:avLst>
              <a:gd name="adj" fmla="val 56363"/>
            </a:avLst>
          </a:prstGeom>
          <a:solidFill>
            <a:srgbClr val="00B0F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C65B157-3829-D182-899C-43EBE5D709DD}"/>
              </a:ext>
            </a:extLst>
          </p:cNvPr>
          <p:cNvCxnSpPr>
            <a:cxnSpLocks/>
          </p:cNvCxnSpPr>
          <p:nvPr/>
        </p:nvCxnSpPr>
        <p:spPr>
          <a:xfrm>
            <a:off x="3534017" y="2844533"/>
            <a:ext cx="477262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415E675-16E3-7F82-8EBE-AE3AD6658D47}"/>
              </a:ext>
            </a:extLst>
          </p:cNvPr>
          <p:cNvCxnSpPr>
            <a:cxnSpLocks/>
          </p:cNvCxnSpPr>
          <p:nvPr/>
        </p:nvCxnSpPr>
        <p:spPr>
          <a:xfrm flipV="1">
            <a:off x="6873473" y="1225421"/>
            <a:ext cx="0" cy="302511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2059B4B-36B7-CF1A-39A5-F21FA8100953}"/>
              </a:ext>
            </a:extLst>
          </p:cNvPr>
          <p:cNvSpPr txBox="1"/>
          <p:nvPr/>
        </p:nvSpPr>
        <p:spPr>
          <a:xfrm>
            <a:off x="5322302" y="2918599"/>
            <a:ext cx="13089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Vertical partition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C44118F-4990-D2F1-7630-41ECCA0C7C67}"/>
              </a:ext>
            </a:extLst>
          </p:cNvPr>
          <p:cNvCxnSpPr>
            <a:cxnSpLocks/>
          </p:cNvCxnSpPr>
          <p:nvPr/>
        </p:nvCxnSpPr>
        <p:spPr>
          <a:xfrm flipV="1">
            <a:off x="4930955" y="1304663"/>
            <a:ext cx="0" cy="304475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EB82910-07D3-2FE8-D9E4-7F7AE2E28DE7}"/>
              </a:ext>
            </a:extLst>
          </p:cNvPr>
          <p:cNvSpPr txBox="1"/>
          <p:nvPr/>
        </p:nvSpPr>
        <p:spPr>
          <a:xfrm>
            <a:off x="7436412" y="2938420"/>
            <a:ext cx="989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Base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1C7820E-BC2C-A87E-61ED-DA3DEBAFFEF1}"/>
              </a:ext>
            </a:extLst>
          </p:cNvPr>
          <p:cNvSpPr txBox="1"/>
          <p:nvPr/>
        </p:nvSpPr>
        <p:spPr>
          <a:xfrm>
            <a:off x="3961754" y="2947259"/>
            <a:ext cx="989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Lid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5B2E26E-37FE-38FE-028D-685AE9A2D0DE}"/>
              </a:ext>
            </a:extLst>
          </p:cNvPr>
          <p:cNvSpPr txBox="1"/>
          <p:nvPr/>
        </p:nvSpPr>
        <p:spPr>
          <a:xfrm>
            <a:off x="5265213" y="2507185"/>
            <a:ext cx="15179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Horizontal partition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81C758-6775-8C6D-BE1D-3B63C5A5E1C0}"/>
              </a:ext>
            </a:extLst>
          </p:cNvPr>
          <p:cNvSpPr txBox="1"/>
          <p:nvPr/>
        </p:nvSpPr>
        <p:spPr>
          <a:xfrm>
            <a:off x="3663354" y="3858296"/>
            <a:ext cx="989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 dirty="0"/>
              <a:t>Not required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0BF7C57-0D14-AA95-3DAA-697B17B82C8E}"/>
              </a:ext>
            </a:extLst>
          </p:cNvPr>
          <p:cNvCxnSpPr>
            <a:cxnSpLocks/>
          </p:cNvCxnSpPr>
          <p:nvPr/>
        </p:nvCxnSpPr>
        <p:spPr>
          <a:xfrm flipH="1" flipV="1">
            <a:off x="1784860" y="1799705"/>
            <a:ext cx="245749" cy="18911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FE863E6-6B3C-183D-14A2-D81BF7EF5C9E}"/>
              </a:ext>
            </a:extLst>
          </p:cNvPr>
          <p:cNvSpPr txBox="1"/>
          <p:nvPr/>
        </p:nvSpPr>
        <p:spPr>
          <a:xfrm>
            <a:off x="2063685" y="1905575"/>
            <a:ext cx="303931" cy="320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>
                <a:solidFill>
                  <a:srgbClr val="FF0000"/>
                </a:solidFill>
              </a:rPr>
              <a:t>T</a:t>
            </a:r>
            <a:endParaRPr lang="en-GB" sz="2400" b="1">
              <a:solidFill>
                <a:srgbClr val="FF0000"/>
              </a:solidFill>
            </a:endParaRPr>
          </a:p>
        </p:txBody>
      </p:sp>
      <p:sp>
        <p:nvSpPr>
          <p:cNvPr id="21" name="Parallelogram 20">
            <a:extLst>
              <a:ext uri="{FF2B5EF4-FFF2-40B4-BE49-F238E27FC236}">
                <a16:creationId xmlns:a16="http://schemas.microsoft.com/office/drawing/2014/main" id="{D03918C3-EC4D-BCA6-15DE-17C7F010BC94}"/>
              </a:ext>
            </a:extLst>
          </p:cNvPr>
          <p:cNvSpPr/>
          <p:nvPr/>
        </p:nvSpPr>
        <p:spPr>
          <a:xfrm rot="9000000" flipV="1">
            <a:off x="518587" y="2494830"/>
            <a:ext cx="2012567" cy="965198"/>
          </a:xfrm>
          <a:prstGeom prst="parallelogram">
            <a:avLst>
              <a:gd name="adj" fmla="val 57614"/>
            </a:avLst>
          </a:prstGeom>
          <a:solidFill>
            <a:srgbClr val="00B0F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Parallelogram 21">
            <a:extLst>
              <a:ext uri="{FF2B5EF4-FFF2-40B4-BE49-F238E27FC236}">
                <a16:creationId xmlns:a16="http://schemas.microsoft.com/office/drawing/2014/main" id="{0BF6BAF4-1567-E48B-BE91-F98273EB9149}"/>
              </a:ext>
            </a:extLst>
          </p:cNvPr>
          <p:cNvSpPr/>
          <p:nvPr/>
        </p:nvSpPr>
        <p:spPr>
          <a:xfrm rot="16200000" flipV="1">
            <a:off x="1031721" y="3225751"/>
            <a:ext cx="1919629" cy="1265091"/>
          </a:xfrm>
          <a:prstGeom prst="parallelogram">
            <a:avLst>
              <a:gd name="adj" fmla="val 57036"/>
            </a:avLst>
          </a:prstGeom>
          <a:solidFill>
            <a:srgbClr val="00B0F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059CD1E-F76A-A920-6D9B-9E269D1CFD87}"/>
              </a:ext>
            </a:extLst>
          </p:cNvPr>
          <p:cNvCxnSpPr>
            <a:cxnSpLocks/>
          </p:cNvCxnSpPr>
          <p:nvPr/>
        </p:nvCxnSpPr>
        <p:spPr>
          <a:xfrm flipH="1" flipV="1">
            <a:off x="1928819" y="4233995"/>
            <a:ext cx="245749" cy="18911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52F1747-C09C-AA4A-29C5-FD65B3C24701}"/>
              </a:ext>
            </a:extLst>
          </p:cNvPr>
          <p:cNvSpPr txBox="1"/>
          <p:nvPr/>
        </p:nvSpPr>
        <p:spPr>
          <a:xfrm>
            <a:off x="148385" y="89790"/>
            <a:ext cx="45334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 u="sng" dirty="0"/>
              <a:t>Third-angle projection</a:t>
            </a:r>
            <a:r>
              <a:rPr lang="en-SG" sz="1200" u="sng" dirty="0"/>
              <a:t>: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1B60FD1-3476-B6C2-1A14-6CA8714825BA}"/>
              </a:ext>
            </a:extLst>
          </p:cNvPr>
          <p:cNvGrpSpPr/>
          <p:nvPr/>
        </p:nvGrpSpPr>
        <p:grpSpPr>
          <a:xfrm flipH="1">
            <a:off x="5321885" y="3253429"/>
            <a:ext cx="1180612" cy="1101960"/>
            <a:chOff x="9637776" y="1965960"/>
            <a:chExt cx="1469811" cy="1387792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13C35D96-0D12-2215-858F-F38EA956D7A8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1965960"/>
              <a:ext cx="804671" cy="11450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9437565-5F1E-7E3B-A046-C8E17D76E745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1965960"/>
              <a:ext cx="0" cy="138779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D157500-A7FB-A468-CC12-BBECA536EAA7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3353752"/>
              <a:ext cx="146981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27E3FA0-52A8-4BC2-F421-4FEC2A8C8078}"/>
                </a:ext>
              </a:extLst>
            </p:cNvPr>
            <p:cNvCxnSpPr>
              <a:cxnSpLocks/>
            </p:cNvCxnSpPr>
            <p:nvPr/>
          </p:nvCxnSpPr>
          <p:spPr>
            <a:xfrm>
              <a:off x="10442448" y="3111001"/>
              <a:ext cx="66513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D431806C-DDA3-6081-D83D-CEBEC32342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07587" y="3111000"/>
              <a:ext cx="0" cy="22275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6D82BA5-DE0D-55E6-E8DA-670F3FFC5E40}"/>
              </a:ext>
            </a:extLst>
          </p:cNvPr>
          <p:cNvGrpSpPr/>
          <p:nvPr/>
        </p:nvGrpSpPr>
        <p:grpSpPr>
          <a:xfrm rot="10800000">
            <a:off x="5321973" y="1183779"/>
            <a:ext cx="1180521" cy="1086077"/>
            <a:chOff x="9757270" y="4382345"/>
            <a:chExt cx="1345791" cy="1367788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5390CA3-5A30-79D0-3C73-CFD30F60B76B}"/>
                </a:ext>
              </a:extLst>
            </p:cNvPr>
            <p:cNvSpPr/>
            <p:nvPr/>
          </p:nvSpPr>
          <p:spPr>
            <a:xfrm>
              <a:off x="9757270" y="4382345"/>
              <a:ext cx="1345789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48D292C-E7ED-166C-F967-3FFD581996CE}"/>
                </a:ext>
              </a:extLst>
            </p:cNvPr>
            <p:cNvSpPr/>
            <p:nvPr/>
          </p:nvSpPr>
          <p:spPr>
            <a:xfrm>
              <a:off x="10494103" y="4382345"/>
              <a:ext cx="608958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CBC022F8-9975-BA37-BE27-06FCD7207D35}"/>
              </a:ext>
            </a:extLst>
          </p:cNvPr>
          <p:cNvSpPr txBox="1"/>
          <p:nvPr/>
        </p:nvSpPr>
        <p:spPr>
          <a:xfrm>
            <a:off x="2315769" y="1327032"/>
            <a:ext cx="185487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u="sng" dirty="0"/>
              <a:t>Comment: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The other end view is requested.</a:t>
            </a:r>
            <a:endParaRPr lang="en-GB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665811E-6E1E-2433-8624-9E1E2653CE25}"/>
              </a:ext>
            </a:extLst>
          </p:cNvPr>
          <p:cNvSpPr txBox="1"/>
          <p:nvPr/>
        </p:nvSpPr>
        <p:spPr>
          <a:xfrm>
            <a:off x="4099305" y="190434"/>
            <a:ext cx="46608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u="sng" dirty="0"/>
              <a:t>Comment: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Take note that the layout is different now. Third-angle projections are in front of the object.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Take note of the hidden line.</a:t>
            </a:r>
            <a:endParaRPr lang="en-GB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4049876-9464-0B36-B868-CAB69CDC25FB}"/>
              </a:ext>
            </a:extLst>
          </p:cNvPr>
          <p:cNvSpPr txBox="1"/>
          <p:nvPr/>
        </p:nvSpPr>
        <p:spPr>
          <a:xfrm>
            <a:off x="2654739" y="2556624"/>
            <a:ext cx="303931" cy="320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 dirty="0">
                <a:solidFill>
                  <a:srgbClr val="FF0000"/>
                </a:solidFill>
              </a:rPr>
              <a:t>S</a:t>
            </a:r>
            <a:endParaRPr lang="en-GB" sz="2400" b="1" dirty="0">
              <a:solidFill>
                <a:srgbClr val="FF0000"/>
              </a:solidFill>
            </a:endParaRP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7B813F9F-9454-E04F-D246-E980A90DBCAB}"/>
              </a:ext>
            </a:extLst>
          </p:cNvPr>
          <p:cNvCxnSpPr>
            <a:cxnSpLocks/>
          </p:cNvCxnSpPr>
          <p:nvPr/>
        </p:nvCxnSpPr>
        <p:spPr>
          <a:xfrm flipH="1">
            <a:off x="2250833" y="2617209"/>
            <a:ext cx="334425" cy="28118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1D779F2-6344-0B9C-0E06-4E4A37E059E4}"/>
              </a:ext>
            </a:extLst>
          </p:cNvPr>
          <p:cNvGrpSpPr/>
          <p:nvPr/>
        </p:nvGrpSpPr>
        <p:grpSpPr>
          <a:xfrm>
            <a:off x="7307496" y="3265952"/>
            <a:ext cx="942441" cy="1101961"/>
            <a:chOff x="6943810" y="1788885"/>
            <a:chExt cx="1321228" cy="1544863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F8DFBBB0-A886-94FF-AE1E-90A51D2F8E21}"/>
                </a:ext>
              </a:extLst>
            </p:cNvPr>
            <p:cNvSpPr/>
            <p:nvPr/>
          </p:nvSpPr>
          <p:spPr>
            <a:xfrm>
              <a:off x="6943810" y="1788885"/>
              <a:ext cx="1321227" cy="154486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sz="120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F2952B4B-1AD3-70DC-E3DD-5C55A2DA24EF}"/>
                </a:ext>
              </a:extLst>
            </p:cNvPr>
            <p:cNvSpPr/>
            <p:nvPr/>
          </p:nvSpPr>
          <p:spPr>
            <a:xfrm>
              <a:off x="6944524" y="3072531"/>
              <a:ext cx="1320514" cy="261217"/>
            </a:xfrm>
            <a:prstGeom prst="rect">
              <a:avLst/>
            </a:prstGeom>
            <a:noFill/>
            <a:ln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sz="1200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615F54EA-4F87-B6A5-E842-929CC9CD6402}"/>
              </a:ext>
            </a:extLst>
          </p:cNvPr>
          <p:cNvSpPr txBox="1"/>
          <p:nvPr/>
        </p:nvSpPr>
        <p:spPr>
          <a:xfrm>
            <a:off x="8065689" y="166627"/>
            <a:ext cx="947592" cy="27699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1200" dirty="0"/>
              <a:t>Variation 3</a:t>
            </a:r>
          </a:p>
        </p:txBody>
      </p:sp>
    </p:spTree>
    <p:extLst>
      <p:ext uri="{BB962C8B-B14F-4D97-AF65-F5344CB8AC3E}">
        <p14:creationId xmlns:p14="http://schemas.microsoft.com/office/powerpoint/2010/main" val="6938528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B926EF-5EEC-4521-9297-451CE93A55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>
            <a:extLst>
              <a:ext uri="{FF2B5EF4-FFF2-40B4-BE49-F238E27FC236}">
                <a16:creationId xmlns:a16="http://schemas.microsoft.com/office/drawing/2014/main" id="{439DD879-7A47-E8C4-0A7C-BC482113916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156082"/>
              </a:clrFrom>
              <a:clrTo>
                <a:srgbClr val="15608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55893" y="479480"/>
            <a:ext cx="1492523" cy="16356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65B85F-9E48-0788-7BFC-6980B2C82051}"/>
              </a:ext>
            </a:extLst>
          </p:cNvPr>
          <p:cNvSpPr txBox="1"/>
          <p:nvPr/>
        </p:nvSpPr>
        <p:spPr>
          <a:xfrm>
            <a:off x="243411" y="559008"/>
            <a:ext cx="303931" cy="320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 dirty="0">
                <a:solidFill>
                  <a:srgbClr val="FF0000"/>
                </a:solidFill>
              </a:rPr>
              <a:t>S</a:t>
            </a:r>
            <a:endParaRPr lang="en-GB" sz="2400" b="1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066B68-1AD0-9D93-7710-5A324068C129}"/>
              </a:ext>
            </a:extLst>
          </p:cNvPr>
          <p:cNvSpPr txBox="1"/>
          <p:nvPr/>
        </p:nvSpPr>
        <p:spPr>
          <a:xfrm>
            <a:off x="2212713" y="4291735"/>
            <a:ext cx="303931" cy="320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>
                <a:solidFill>
                  <a:srgbClr val="FF0000"/>
                </a:solidFill>
              </a:rPr>
              <a:t>T</a:t>
            </a:r>
            <a:endParaRPr lang="en-GB" sz="2400" b="1">
              <a:solidFill>
                <a:srgbClr val="FF0000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0C57D08-DCA2-3D9E-B8E3-F3E95378DD39}"/>
              </a:ext>
            </a:extLst>
          </p:cNvPr>
          <p:cNvCxnSpPr>
            <a:cxnSpLocks/>
          </p:cNvCxnSpPr>
          <p:nvPr/>
        </p:nvCxnSpPr>
        <p:spPr>
          <a:xfrm flipV="1">
            <a:off x="700150" y="1872240"/>
            <a:ext cx="277945" cy="25385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Parallelogram 6">
            <a:extLst>
              <a:ext uri="{FF2B5EF4-FFF2-40B4-BE49-F238E27FC236}">
                <a16:creationId xmlns:a16="http://schemas.microsoft.com/office/drawing/2014/main" id="{4C07D201-D172-ACD2-9AA9-65D4A4C9BCAF}"/>
              </a:ext>
            </a:extLst>
          </p:cNvPr>
          <p:cNvSpPr/>
          <p:nvPr/>
        </p:nvSpPr>
        <p:spPr>
          <a:xfrm rot="16200000">
            <a:off x="1271620" y="2725233"/>
            <a:ext cx="1753593" cy="956441"/>
          </a:xfrm>
          <a:prstGeom prst="parallelogram">
            <a:avLst>
              <a:gd name="adj" fmla="val 60508"/>
            </a:avLst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FAF1C0-FE35-0715-6950-600A4A5C339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156082"/>
              </a:clrFrom>
              <a:clrTo>
                <a:srgbClr val="156082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773772" y="2819127"/>
            <a:ext cx="1462740" cy="1603987"/>
          </a:xfrm>
          <a:prstGeom prst="rect">
            <a:avLst/>
          </a:prstGeom>
        </p:spPr>
      </p:pic>
      <p:sp>
        <p:nvSpPr>
          <p:cNvPr id="9" name="Parallelogram 8">
            <a:extLst>
              <a:ext uri="{FF2B5EF4-FFF2-40B4-BE49-F238E27FC236}">
                <a16:creationId xmlns:a16="http://schemas.microsoft.com/office/drawing/2014/main" id="{7A78CE14-2166-F7E2-C083-D0E879050C7B}"/>
              </a:ext>
            </a:extLst>
          </p:cNvPr>
          <p:cNvSpPr/>
          <p:nvPr/>
        </p:nvSpPr>
        <p:spPr>
          <a:xfrm rot="16200000">
            <a:off x="26808" y="3463614"/>
            <a:ext cx="1730016" cy="956441"/>
          </a:xfrm>
          <a:prstGeom prst="parallelogram">
            <a:avLst>
              <a:gd name="adj" fmla="val 56363"/>
            </a:avLst>
          </a:prstGeom>
          <a:solidFill>
            <a:srgbClr val="00B0F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A400B3D-22FB-1F7C-0687-62248439A348}"/>
              </a:ext>
            </a:extLst>
          </p:cNvPr>
          <p:cNvCxnSpPr>
            <a:cxnSpLocks/>
          </p:cNvCxnSpPr>
          <p:nvPr/>
        </p:nvCxnSpPr>
        <p:spPr>
          <a:xfrm flipV="1">
            <a:off x="773772" y="3985154"/>
            <a:ext cx="277945" cy="25385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9935725-A4A1-1B6F-78B5-0D06821151E8}"/>
              </a:ext>
            </a:extLst>
          </p:cNvPr>
          <p:cNvSpPr txBox="1"/>
          <p:nvPr/>
        </p:nvSpPr>
        <p:spPr>
          <a:xfrm>
            <a:off x="317875" y="4349421"/>
            <a:ext cx="303931" cy="320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>
                <a:solidFill>
                  <a:srgbClr val="FF0000"/>
                </a:solidFill>
              </a:rPr>
              <a:t>S</a:t>
            </a:r>
            <a:endParaRPr lang="en-GB" sz="2400" b="1">
              <a:solidFill>
                <a:srgbClr val="FF0000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53C3FE0-1A71-00B6-5965-BC695642D23A}"/>
              </a:ext>
            </a:extLst>
          </p:cNvPr>
          <p:cNvCxnSpPr>
            <a:cxnSpLocks/>
          </p:cNvCxnSpPr>
          <p:nvPr/>
        </p:nvCxnSpPr>
        <p:spPr>
          <a:xfrm>
            <a:off x="3534017" y="2844533"/>
            <a:ext cx="477262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F4CF4C6-FBAC-41C1-B823-CCA5747697DF}"/>
              </a:ext>
            </a:extLst>
          </p:cNvPr>
          <p:cNvCxnSpPr>
            <a:cxnSpLocks/>
          </p:cNvCxnSpPr>
          <p:nvPr/>
        </p:nvCxnSpPr>
        <p:spPr>
          <a:xfrm flipV="1">
            <a:off x="6873473" y="1225421"/>
            <a:ext cx="0" cy="302511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E9A759E-0082-A279-288A-BF17F61D2ECF}"/>
              </a:ext>
            </a:extLst>
          </p:cNvPr>
          <p:cNvSpPr txBox="1"/>
          <p:nvPr/>
        </p:nvSpPr>
        <p:spPr>
          <a:xfrm>
            <a:off x="5322302" y="2918599"/>
            <a:ext cx="13089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Vertical partition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6E00A5-4BA7-2DC2-2799-4D8B75BBA735}"/>
              </a:ext>
            </a:extLst>
          </p:cNvPr>
          <p:cNvCxnSpPr>
            <a:cxnSpLocks/>
          </p:cNvCxnSpPr>
          <p:nvPr/>
        </p:nvCxnSpPr>
        <p:spPr>
          <a:xfrm flipV="1">
            <a:off x="4930955" y="1304663"/>
            <a:ext cx="0" cy="304475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A2090B8-A5C8-E083-0630-53924C859E39}"/>
              </a:ext>
            </a:extLst>
          </p:cNvPr>
          <p:cNvSpPr txBox="1"/>
          <p:nvPr/>
        </p:nvSpPr>
        <p:spPr>
          <a:xfrm>
            <a:off x="7436412" y="2938420"/>
            <a:ext cx="989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Base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904FF8-5D8D-B6EB-C276-C0CCB428AC3D}"/>
              </a:ext>
            </a:extLst>
          </p:cNvPr>
          <p:cNvSpPr txBox="1"/>
          <p:nvPr/>
        </p:nvSpPr>
        <p:spPr>
          <a:xfrm>
            <a:off x="3961754" y="2947259"/>
            <a:ext cx="989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Lid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15495A8-92B3-E726-7E52-429F2264021A}"/>
              </a:ext>
            </a:extLst>
          </p:cNvPr>
          <p:cNvSpPr txBox="1"/>
          <p:nvPr/>
        </p:nvSpPr>
        <p:spPr>
          <a:xfrm>
            <a:off x="5265213" y="2507185"/>
            <a:ext cx="15179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Horizontal partition 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20C4147-7FC4-C5BA-1148-09D846CB8234}"/>
              </a:ext>
            </a:extLst>
          </p:cNvPr>
          <p:cNvGrpSpPr/>
          <p:nvPr/>
        </p:nvGrpSpPr>
        <p:grpSpPr>
          <a:xfrm>
            <a:off x="3735458" y="3271326"/>
            <a:ext cx="1019564" cy="962670"/>
            <a:chOff x="9637776" y="1965960"/>
            <a:chExt cx="1469811" cy="1387792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64D7AAC-8B59-0464-74D2-B21113E15521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1965960"/>
              <a:ext cx="804671" cy="11450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A36DE24-EA85-36A3-6CC1-0AA924120B60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1965960"/>
              <a:ext cx="0" cy="138779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20B21C6-FEDA-3199-894B-8A3E9DCA2011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3353752"/>
              <a:ext cx="146981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D43B6DC-7AE9-AFEB-7B90-BBE5220792BA}"/>
                </a:ext>
              </a:extLst>
            </p:cNvPr>
            <p:cNvCxnSpPr>
              <a:cxnSpLocks/>
            </p:cNvCxnSpPr>
            <p:nvPr/>
          </p:nvCxnSpPr>
          <p:spPr>
            <a:xfrm>
              <a:off x="10442448" y="3111001"/>
              <a:ext cx="66513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C5E0A26-435B-4394-79C1-EBD9DEFAC4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07587" y="3111000"/>
              <a:ext cx="0" cy="22275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B7C4378-E825-BDB2-D1BC-778464DD3D9E}"/>
              </a:ext>
            </a:extLst>
          </p:cNvPr>
          <p:cNvGrpSpPr/>
          <p:nvPr/>
        </p:nvGrpSpPr>
        <p:grpSpPr>
          <a:xfrm>
            <a:off x="5506122" y="3301742"/>
            <a:ext cx="948141" cy="948793"/>
            <a:chOff x="6898191" y="1965960"/>
            <a:chExt cx="1366847" cy="1367788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64D974F-D435-3D21-76FB-A9AFE3A89421}"/>
                </a:ext>
              </a:extLst>
            </p:cNvPr>
            <p:cNvSpPr/>
            <p:nvPr/>
          </p:nvSpPr>
          <p:spPr>
            <a:xfrm>
              <a:off x="6898195" y="1965960"/>
              <a:ext cx="1366843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9F8F4A84-80D1-7864-8AB6-09EE7B4639E4}"/>
                </a:ext>
              </a:extLst>
            </p:cNvPr>
            <p:cNvSpPr/>
            <p:nvPr/>
          </p:nvSpPr>
          <p:spPr>
            <a:xfrm>
              <a:off x="6898191" y="3088262"/>
              <a:ext cx="1366847" cy="24548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E8269201-4882-10AE-4A6E-07EC01E4485B}"/>
              </a:ext>
            </a:extLst>
          </p:cNvPr>
          <p:cNvSpPr txBox="1"/>
          <p:nvPr/>
        </p:nvSpPr>
        <p:spPr>
          <a:xfrm>
            <a:off x="7227042" y="3598284"/>
            <a:ext cx="989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Not required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27C359E-23E8-8A31-5F6B-55C74D25A4B6}"/>
              </a:ext>
            </a:extLst>
          </p:cNvPr>
          <p:cNvCxnSpPr>
            <a:cxnSpLocks/>
          </p:cNvCxnSpPr>
          <p:nvPr/>
        </p:nvCxnSpPr>
        <p:spPr>
          <a:xfrm>
            <a:off x="583526" y="829335"/>
            <a:ext cx="329218" cy="28898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68D6229-6F42-5F32-B199-0F1AF1E5FA88}"/>
              </a:ext>
            </a:extLst>
          </p:cNvPr>
          <p:cNvSpPr txBox="1"/>
          <p:nvPr/>
        </p:nvSpPr>
        <p:spPr>
          <a:xfrm>
            <a:off x="329833" y="2037918"/>
            <a:ext cx="303931" cy="320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 dirty="0">
                <a:solidFill>
                  <a:srgbClr val="FF0000"/>
                </a:solidFill>
              </a:rPr>
              <a:t>T</a:t>
            </a:r>
            <a:endParaRPr lang="en-GB" sz="2400" b="1" dirty="0">
              <a:solidFill>
                <a:srgbClr val="FF0000"/>
              </a:solidFill>
            </a:endParaRPr>
          </a:p>
        </p:txBody>
      </p: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F165F61E-2FF2-2E21-8B20-87E6B2D39BF6}"/>
              </a:ext>
            </a:extLst>
          </p:cNvPr>
          <p:cNvSpPr/>
          <p:nvPr/>
        </p:nvSpPr>
        <p:spPr>
          <a:xfrm rot="9000000" flipV="1">
            <a:off x="518587" y="2494830"/>
            <a:ext cx="2012567" cy="965198"/>
          </a:xfrm>
          <a:prstGeom prst="parallelogram">
            <a:avLst>
              <a:gd name="adj" fmla="val 57614"/>
            </a:avLst>
          </a:prstGeom>
          <a:solidFill>
            <a:srgbClr val="00B0F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Parallelogram 31">
            <a:extLst>
              <a:ext uri="{FF2B5EF4-FFF2-40B4-BE49-F238E27FC236}">
                <a16:creationId xmlns:a16="http://schemas.microsoft.com/office/drawing/2014/main" id="{7115D925-1AE3-F9AE-90E4-80DDA87B3E02}"/>
              </a:ext>
            </a:extLst>
          </p:cNvPr>
          <p:cNvSpPr/>
          <p:nvPr/>
        </p:nvSpPr>
        <p:spPr>
          <a:xfrm rot="16200000" flipV="1">
            <a:off x="1031721" y="3225751"/>
            <a:ext cx="1919629" cy="1265091"/>
          </a:xfrm>
          <a:prstGeom prst="parallelogram">
            <a:avLst>
              <a:gd name="adj" fmla="val 57036"/>
            </a:avLst>
          </a:prstGeom>
          <a:solidFill>
            <a:srgbClr val="00B0F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9D3A4FD-EB9C-1FEA-0139-F066AE611CC6}"/>
              </a:ext>
            </a:extLst>
          </p:cNvPr>
          <p:cNvCxnSpPr>
            <a:cxnSpLocks/>
          </p:cNvCxnSpPr>
          <p:nvPr/>
        </p:nvCxnSpPr>
        <p:spPr>
          <a:xfrm flipH="1" flipV="1">
            <a:off x="1928819" y="4233995"/>
            <a:ext cx="245749" cy="18911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BC5AFD1-5E4A-FCE7-230D-4420718D84F8}"/>
              </a:ext>
            </a:extLst>
          </p:cNvPr>
          <p:cNvGrpSpPr/>
          <p:nvPr/>
        </p:nvGrpSpPr>
        <p:grpSpPr>
          <a:xfrm rot="5400000">
            <a:off x="5439245" y="1403878"/>
            <a:ext cx="1082547" cy="948793"/>
            <a:chOff x="9690394" y="4382344"/>
            <a:chExt cx="1412666" cy="1367788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0B01509D-2172-8865-1ECE-C72D48FA76FE}"/>
                </a:ext>
              </a:extLst>
            </p:cNvPr>
            <p:cNvSpPr/>
            <p:nvPr/>
          </p:nvSpPr>
          <p:spPr>
            <a:xfrm>
              <a:off x="9690394" y="4382344"/>
              <a:ext cx="1412665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CA31DB4-B9CF-EAA9-3BF4-2B4C04AEB194}"/>
                </a:ext>
              </a:extLst>
            </p:cNvPr>
            <p:cNvSpPr/>
            <p:nvPr/>
          </p:nvSpPr>
          <p:spPr>
            <a:xfrm>
              <a:off x="10539114" y="4382344"/>
              <a:ext cx="563946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/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1C94404A-1C6C-D3A3-62E2-BFE78087C9CC}"/>
              </a:ext>
            </a:extLst>
          </p:cNvPr>
          <p:cNvSpPr txBox="1"/>
          <p:nvPr/>
        </p:nvSpPr>
        <p:spPr>
          <a:xfrm>
            <a:off x="148385" y="89790"/>
            <a:ext cx="45334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 u="sng" dirty="0"/>
              <a:t>Third-angle projection</a:t>
            </a:r>
            <a:r>
              <a:rPr lang="en-SG" sz="1200" u="sng" dirty="0"/>
              <a:t>: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9F28144-210C-9620-8C71-687B5E295685}"/>
              </a:ext>
            </a:extLst>
          </p:cNvPr>
          <p:cNvSpPr txBox="1"/>
          <p:nvPr/>
        </p:nvSpPr>
        <p:spPr>
          <a:xfrm>
            <a:off x="2170545" y="624064"/>
            <a:ext cx="27019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u="sng" dirty="0"/>
              <a:t>Comment: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The elevation view of the question has changed.</a:t>
            </a:r>
            <a:endParaRPr lang="en-GB" sz="14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6F75D7D-2DC6-0F9F-5B3C-3FD30E3F8F20}"/>
              </a:ext>
            </a:extLst>
          </p:cNvPr>
          <p:cNvSpPr txBox="1"/>
          <p:nvPr/>
        </p:nvSpPr>
        <p:spPr>
          <a:xfrm>
            <a:off x="4643052" y="261078"/>
            <a:ext cx="46608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u="sng"/>
              <a:t>Comment: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/>
              <a:t>The final drawings are the same as Variation 1.</a:t>
            </a:r>
            <a:endParaRPr lang="en-GB" sz="140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349D9F8-DEB5-A6A2-9ECE-AED2EECA0420}"/>
              </a:ext>
            </a:extLst>
          </p:cNvPr>
          <p:cNvSpPr txBox="1"/>
          <p:nvPr/>
        </p:nvSpPr>
        <p:spPr>
          <a:xfrm>
            <a:off x="8065689" y="166627"/>
            <a:ext cx="947592" cy="27699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1200" dirty="0"/>
              <a:t>Variation 4</a:t>
            </a:r>
          </a:p>
        </p:txBody>
      </p:sp>
    </p:spTree>
    <p:extLst>
      <p:ext uri="{BB962C8B-B14F-4D97-AF65-F5344CB8AC3E}">
        <p14:creationId xmlns:p14="http://schemas.microsoft.com/office/powerpoint/2010/main" val="6458617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3D1086-CE4B-E0E6-22A4-24C826D5D3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56462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AF3835-C99A-6EFA-6B0E-3231F240F3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9089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0E8BCB-BE71-5DA3-9DD8-84BF1C745E37}"/>
              </a:ext>
            </a:extLst>
          </p:cNvPr>
          <p:cNvSpPr txBox="1"/>
          <p:nvPr/>
        </p:nvSpPr>
        <p:spPr>
          <a:xfrm>
            <a:off x="317634" y="168441"/>
            <a:ext cx="4446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Instructor Information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E1E834-D94B-B7B3-3639-55CD79214D40}"/>
              </a:ext>
            </a:extLst>
          </p:cNvPr>
          <p:cNvSpPr txBox="1"/>
          <p:nvPr/>
        </p:nvSpPr>
        <p:spPr>
          <a:xfrm>
            <a:off x="582329" y="839251"/>
            <a:ext cx="6626993" cy="2556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NAME: CUI SHUAIWEN (SHAUN)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EMAIL: </a:t>
            </a:r>
            <a:r>
              <a:rPr lang="en-US" sz="2800" dirty="0">
                <a:hlinkClick r:id="rId2"/>
              </a:rPr>
              <a:t>SHUAIWEN001@e.ntu.edu.sg</a:t>
            </a:r>
            <a:endParaRPr lang="en-US" sz="2800" dirty="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TEL: 83071903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A18EB4-2191-FB49-EE5D-76A759BD3C22}"/>
              </a:ext>
            </a:extLst>
          </p:cNvPr>
          <p:cNvSpPr txBox="1"/>
          <p:nvPr/>
        </p:nvSpPr>
        <p:spPr>
          <a:xfrm>
            <a:off x="620829" y="3821230"/>
            <a:ext cx="6352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Any questions? Feel free to reach out!</a:t>
            </a:r>
          </a:p>
        </p:txBody>
      </p:sp>
    </p:spTree>
    <p:extLst>
      <p:ext uri="{BB962C8B-B14F-4D97-AF65-F5344CB8AC3E}">
        <p14:creationId xmlns:p14="http://schemas.microsoft.com/office/powerpoint/2010/main" val="30805950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5DF533-266C-DA02-0A6C-7C3BBEC63B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67133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5AF610-F94F-05B8-8B33-400A869E4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3426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E8A6D-A36F-118E-D611-44816C4D28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4915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A8BDE0-C2F9-2E62-B067-D7095CF206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0297D5-DEF2-AE89-C2DD-88EC3A16B20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156082"/>
              </a:clrFrom>
              <a:clrTo>
                <a:srgbClr val="156082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770339" y="247671"/>
            <a:ext cx="1504077" cy="164931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B8FFE44-6875-F8A1-E7A2-3BFA26C86132}"/>
              </a:ext>
            </a:extLst>
          </p:cNvPr>
          <p:cNvSpPr txBox="1"/>
          <p:nvPr/>
        </p:nvSpPr>
        <p:spPr>
          <a:xfrm>
            <a:off x="647860" y="1988547"/>
            <a:ext cx="312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>
                <a:solidFill>
                  <a:srgbClr val="FF0000"/>
                </a:solidFill>
              </a:rPr>
              <a:t>S</a:t>
            </a:r>
            <a:endParaRPr lang="en-GB" sz="1600" b="1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844562-C01D-938D-DE37-85B4AA2B610B}"/>
              </a:ext>
            </a:extLst>
          </p:cNvPr>
          <p:cNvSpPr txBox="1"/>
          <p:nvPr/>
        </p:nvSpPr>
        <p:spPr>
          <a:xfrm>
            <a:off x="2439987" y="4260548"/>
            <a:ext cx="312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>
                <a:solidFill>
                  <a:srgbClr val="FF0000"/>
                </a:solidFill>
              </a:rPr>
              <a:t>T</a:t>
            </a:r>
            <a:endParaRPr lang="en-GB" sz="1600" b="1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30FE4-CFC1-7528-5D6B-A370DB70A628}"/>
              </a:ext>
            </a:extLst>
          </p:cNvPr>
          <p:cNvSpPr txBox="1"/>
          <p:nvPr/>
        </p:nvSpPr>
        <p:spPr>
          <a:xfrm>
            <a:off x="74428" y="0"/>
            <a:ext cx="5405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 u="sng" dirty="0"/>
              <a:t>However, the question can be asked in different ways:</a:t>
            </a:r>
          </a:p>
          <a:p>
            <a:r>
              <a:rPr lang="en-SG" sz="1200" dirty="0">
                <a:highlight>
                  <a:srgbClr val="FFFF00"/>
                </a:highlight>
              </a:rPr>
              <a:t>Variation 1</a:t>
            </a:r>
            <a:endParaRPr lang="en-GB" sz="1200" dirty="0">
              <a:highlight>
                <a:srgbClr val="FFFF00"/>
              </a:highlight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2D471F0-B878-96AE-73D9-4FC7C1DF0B64}"/>
              </a:ext>
            </a:extLst>
          </p:cNvPr>
          <p:cNvCxnSpPr>
            <a:cxnSpLocks/>
          </p:cNvCxnSpPr>
          <p:nvPr/>
        </p:nvCxnSpPr>
        <p:spPr>
          <a:xfrm flipV="1">
            <a:off x="960381" y="1787461"/>
            <a:ext cx="285799" cy="26103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68904D2-F76A-BE83-87BA-B6C2A445CEA3}"/>
              </a:ext>
            </a:extLst>
          </p:cNvPr>
          <p:cNvSpPr txBox="1"/>
          <p:nvPr/>
        </p:nvSpPr>
        <p:spPr>
          <a:xfrm>
            <a:off x="2191413" y="438007"/>
            <a:ext cx="5405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 u="sng" dirty="0"/>
              <a:t>Comment: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200" dirty="0"/>
              <a:t>This question is easy because the orientation aligns well with the box.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200" dirty="0"/>
              <a:t>Notice that P may not be given, because plan view is always from above.</a:t>
            </a:r>
            <a:endParaRPr lang="en-GB" sz="1200" dirty="0"/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967C2CD7-C22B-1744-C51B-F7FA70875635}"/>
              </a:ext>
            </a:extLst>
          </p:cNvPr>
          <p:cNvSpPr/>
          <p:nvPr/>
        </p:nvSpPr>
        <p:spPr>
          <a:xfrm rot="16200000">
            <a:off x="1472298" y="2649777"/>
            <a:ext cx="1803149" cy="983470"/>
          </a:xfrm>
          <a:prstGeom prst="parallelogram">
            <a:avLst>
              <a:gd name="adj" fmla="val 60508"/>
            </a:avLst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148E741D-3E7B-869A-5EA9-F5F41B757CDA}"/>
              </a:ext>
            </a:extLst>
          </p:cNvPr>
          <p:cNvSpPr/>
          <p:nvPr/>
        </p:nvSpPr>
        <p:spPr>
          <a:xfrm rot="9000000" flipV="1">
            <a:off x="697985" y="3628176"/>
            <a:ext cx="2069443" cy="992474"/>
          </a:xfrm>
          <a:prstGeom prst="parallelogram">
            <a:avLst>
              <a:gd name="adj" fmla="val 57614"/>
            </a:avLst>
          </a:prstGeom>
          <a:solidFill>
            <a:srgbClr val="92D05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472C8B3F-01FF-0896-054A-CCE0CBE415C0}"/>
              </a:ext>
            </a:extLst>
          </p:cNvPr>
          <p:cNvSpPr/>
          <p:nvPr/>
        </p:nvSpPr>
        <p:spPr>
          <a:xfrm rot="16200000" flipV="1">
            <a:off x="254030" y="2580823"/>
            <a:ext cx="1973878" cy="1300842"/>
          </a:xfrm>
          <a:prstGeom prst="parallelogram">
            <a:avLst>
              <a:gd name="adj" fmla="val 57036"/>
            </a:avLst>
          </a:prstGeom>
          <a:solidFill>
            <a:srgbClr val="92D05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CFBBD80-9216-A015-1D27-1640FA46D17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156082"/>
              </a:clrFrom>
              <a:clrTo>
                <a:srgbClr val="156082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960381" y="2746324"/>
            <a:ext cx="1504077" cy="1649315"/>
          </a:xfrm>
          <a:prstGeom prst="rect">
            <a:avLst/>
          </a:prstGeom>
        </p:spPr>
      </p:pic>
      <p:sp>
        <p:nvSpPr>
          <p:cNvPr id="12" name="Parallelogram 11">
            <a:extLst>
              <a:ext uri="{FF2B5EF4-FFF2-40B4-BE49-F238E27FC236}">
                <a16:creationId xmlns:a16="http://schemas.microsoft.com/office/drawing/2014/main" id="{615776F6-434F-261D-4EBF-44C029565C27}"/>
              </a:ext>
            </a:extLst>
          </p:cNvPr>
          <p:cNvSpPr/>
          <p:nvPr/>
        </p:nvSpPr>
        <p:spPr>
          <a:xfrm rot="16200000">
            <a:off x="186448" y="3391895"/>
            <a:ext cx="1778906" cy="983470"/>
          </a:xfrm>
          <a:prstGeom prst="parallelogram">
            <a:avLst>
              <a:gd name="adj" fmla="val 56363"/>
            </a:avLst>
          </a:prstGeom>
          <a:solidFill>
            <a:srgbClr val="92D05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0325E29-EC15-5511-7395-5EC6A469EB92}"/>
              </a:ext>
            </a:extLst>
          </p:cNvPr>
          <p:cNvCxnSpPr>
            <a:cxnSpLocks/>
          </p:cNvCxnSpPr>
          <p:nvPr/>
        </p:nvCxnSpPr>
        <p:spPr>
          <a:xfrm flipH="1" flipV="1">
            <a:off x="2148070" y="4201176"/>
            <a:ext cx="252693" cy="19446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AB3C337-DF06-4F4F-E13B-3D31CD4473CF}"/>
              </a:ext>
            </a:extLst>
          </p:cNvPr>
          <p:cNvCxnSpPr>
            <a:cxnSpLocks/>
          </p:cNvCxnSpPr>
          <p:nvPr/>
        </p:nvCxnSpPr>
        <p:spPr>
          <a:xfrm flipV="1">
            <a:off x="960381" y="3945303"/>
            <a:ext cx="285799" cy="26103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7ED6DCB-7AFD-CE55-2511-4FBA0D339CEA}"/>
              </a:ext>
            </a:extLst>
          </p:cNvPr>
          <p:cNvSpPr txBox="1"/>
          <p:nvPr/>
        </p:nvSpPr>
        <p:spPr>
          <a:xfrm>
            <a:off x="491600" y="4319864"/>
            <a:ext cx="312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>
                <a:solidFill>
                  <a:srgbClr val="FF0000"/>
                </a:solidFill>
              </a:rPr>
              <a:t>S</a:t>
            </a:r>
            <a:endParaRPr lang="en-GB" sz="1600" b="1">
              <a:solidFill>
                <a:srgbClr val="FF0000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354A891-9DFB-AE7C-3EEF-AAC80EC3CA95}"/>
              </a:ext>
            </a:extLst>
          </p:cNvPr>
          <p:cNvCxnSpPr>
            <a:cxnSpLocks/>
          </p:cNvCxnSpPr>
          <p:nvPr/>
        </p:nvCxnSpPr>
        <p:spPr>
          <a:xfrm>
            <a:off x="3513492" y="2772448"/>
            <a:ext cx="490749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7DAF5E0-CCC2-8F68-CDE7-7E9A30AB7866}"/>
              </a:ext>
            </a:extLst>
          </p:cNvPr>
          <p:cNvCxnSpPr>
            <a:cxnSpLocks/>
          </p:cNvCxnSpPr>
          <p:nvPr/>
        </p:nvCxnSpPr>
        <p:spPr>
          <a:xfrm flipV="1">
            <a:off x="6947322" y="1107580"/>
            <a:ext cx="0" cy="31106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565C35E-A7E2-942C-B82F-5F8563E86A42}"/>
              </a:ext>
            </a:extLst>
          </p:cNvPr>
          <p:cNvSpPr txBox="1"/>
          <p:nvPr/>
        </p:nvSpPr>
        <p:spPr>
          <a:xfrm>
            <a:off x="5372082" y="2473631"/>
            <a:ext cx="13459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Vertical partition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943345A-545B-D8EE-548D-8C385E3B6E78}"/>
              </a:ext>
            </a:extLst>
          </p:cNvPr>
          <p:cNvCxnSpPr>
            <a:cxnSpLocks/>
          </p:cNvCxnSpPr>
          <p:nvPr/>
        </p:nvCxnSpPr>
        <p:spPr>
          <a:xfrm flipV="1">
            <a:off x="4949908" y="1189062"/>
            <a:ext cx="0" cy="31308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E9F5947-1A22-7BC0-9509-27BB085C7337}"/>
              </a:ext>
            </a:extLst>
          </p:cNvPr>
          <p:cNvSpPr txBox="1"/>
          <p:nvPr/>
        </p:nvSpPr>
        <p:spPr>
          <a:xfrm>
            <a:off x="7403879" y="2473631"/>
            <a:ext cx="1017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Base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BE991E-34AA-4B94-F84B-FA77C438AB10}"/>
              </a:ext>
            </a:extLst>
          </p:cNvPr>
          <p:cNvSpPr txBox="1"/>
          <p:nvPr/>
        </p:nvSpPr>
        <p:spPr>
          <a:xfrm>
            <a:off x="4009232" y="2491322"/>
            <a:ext cx="1017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Lid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3763AC-5BFB-3221-25D2-B31CE1C9459B}"/>
              </a:ext>
            </a:extLst>
          </p:cNvPr>
          <p:cNvSpPr txBox="1"/>
          <p:nvPr/>
        </p:nvSpPr>
        <p:spPr>
          <a:xfrm>
            <a:off x="5304349" y="2854749"/>
            <a:ext cx="15608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Horizontal partition 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BB61DEC-464E-3C13-8E1B-4C2DA84CA0BD}"/>
              </a:ext>
            </a:extLst>
          </p:cNvPr>
          <p:cNvGrpSpPr/>
          <p:nvPr/>
        </p:nvGrpSpPr>
        <p:grpSpPr>
          <a:xfrm>
            <a:off x="7295247" y="1306331"/>
            <a:ext cx="1048377" cy="989875"/>
            <a:chOff x="9637776" y="1965960"/>
            <a:chExt cx="1469811" cy="1387792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8A8CA24-97BD-47A3-CEE4-FA3E3489AFEF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1965960"/>
              <a:ext cx="804671" cy="11450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5A6A6EC-5FF3-506D-1618-DA4C5BB49B76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1965960"/>
              <a:ext cx="0" cy="138779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CC176E3-F226-AD98-A411-DF8C6FD4127F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3353752"/>
              <a:ext cx="146981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811C944-CB83-5AAF-8C35-1E171D7B758D}"/>
                </a:ext>
              </a:extLst>
            </p:cNvPr>
            <p:cNvCxnSpPr>
              <a:cxnSpLocks/>
            </p:cNvCxnSpPr>
            <p:nvPr/>
          </p:nvCxnSpPr>
          <p:spPr>
            <a:xfrm>
              <a:off x="10442448" y="3111001"/>
              <a:ext cx="66513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53B43BB-F94A-A018-4B35-BB08F0D662F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07587" y="3111000"/>
              <a:ext cx="0" cy="22275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AA7DAE-60EA-C2ED-D62B-273FF7C65775}"/>
              </a:ext>
            </a:extLst>
          </p:cNvPr>
          <p:cNvGrpSpPr/>
          <p:nvPr/>
        </p:nvGrpSpPr>
        <p:grpSpPr>
          <a:xfrm rot="5400000">
            <a:off x="5541761" y="3247166"/>
            <a:ext cx="1007618" cy="941377"/>
            <a:chOff x="9690394" y="4430333"/>
            <a:chExt cx="1412668" cy="1319799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425E211-4C23-EC26-9570-EA0A72746FE2}"/>
                </a:ext>
              </a:extLst>
            </p:cNvPr>
            <p:cNvSpPr/>
            <p:nvPr/>
          </p:nvSpPr>
          <p:spPr>
            <a:xfrm>
              <a:off x="9690394" y="4430333"/>
              <a:ext cx="1412665" cy="131979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EFE8BC6-22B7-424F-0EEB-3A7C89A371BA}"/>
                </a:ext>
              </a:extLst>
            </p:cNvPr>
            <p:cNvSpPr/>
            <p:nvPr/>
          </p:nvSpPr>
          <p:spPr>
            <a:xfrm>
              <a:off x="10638652" y="4430337"/>
              <a:ext cx="464410" cy="131979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724B11F-D279-88F8-318F-281429C329DE}"/>
              </a:ext>
            </a:extLst>
          </p:cNvPr>
          <p:cNvGrpSpPr/>
          <p:nvPr/>
        </p:nvGrpSpPr>
        <p:grpSpPr>
          <a:xfrm>
            <a:off x="5573865" y="1276324"/>
            <a:ext cx="942396" cy="975606"/>
            <a:chOff x="6943810" y="1965960"/>
            <a:chExt cx="1321228" cy="1367788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7D22E39-F4E1-1D3A-DEA5-676124E9CACA}"/>
                </a:ext>
              </a:extLst>
            </p:cNvPr>
            <p:cNvSpPr/>
            <p:nvPr/>
          </p:nvSpPr>
          <p:spPr>
            <a:xfrm>
              <a:off x="6943810" y="1965960"/>
              <a:ext cx="1321227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083E93D-318A-E0C4-6201-3C5BFF37BD74}"/>
                </a:ext>
              </a:extLst>
            </p:cNvPr>
            <p:cNvSpPr/>
            <p:nvPr/>
          </p:nvSpPr>
          <p:spPr>
            <a:xfrm>
              <a:off x="6944524" y="3072531"/>
              <a:ext cx="1320514" cy="2612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47AC897E-C5DD-66EC-1AA7-0B9F377FE8DA}"/>
              </a:ext>
            </a:extLst>
          </p:cNvPr>
          <p:cNvSpPr txBox="1"/>
          <p:nvPr/>
        </p:nvSpPr>
        <p:spPr>
          <a:xfrm>
            <a:off x="3637731" y="1846224"/>
            <a:ext cx="1017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Not required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89A1EE1-9204-65A9-E59B-92EF37FA668C}"/>
              </a:ext>
            </a:extLst>
          </p:cNvPr>
          <p:cNvCxnSpPr>
            <a:cxnSpLocks/>
          </p:cNvCxnSpPr>
          <p:nvPr/>
        </p:nvCxnSpPr>
        <p:spPr>
          <a:xfrm flipH="1" flipV="1">
            <a:off x="1933990" y="1698093"/>
            <a:ext cx="252693" cy="19446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6566894-33FB-2E37-6358-B52D7C936F41}"/>
              </a:ext>
            </a:extLst>
          </p:cNvPr>
          <p:cNvSpPr txBox="1"/>
          <p:nvPr/>
        </p:nvSpPr>
        <p:spPr>
          <a:xfrm>
            <a:off x="2220694" y="1806955"/>
            <a:ext cx="312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>
                <a:solidFill>
                  <a:srgbClr val="FF0000"/>
                </a:solidFill>
              </a:rPr>
              <a:t>T</a:t>
            </a:r>
            <a:endParaRPr lang="en-GB" sz="1600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6933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AF06D1-5A03-32DC-2C99-65B2A566F6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5">
            <a:extLst>
              <a:ext uri="{FF2B5EF4-FFF2-40B4-BE49-F238E27FC236}">
                <a16:creationId xmlns:a16="http://schemas.microsoft.com/office/drawing/2014/main" id="{CB8CF2C7-B938-57B8-BED7-5264B4F7D52A}"/>
              </a:ext>
            </a:extLst>
          </p:cNvPr>
          <p:cNvSpPr txBox="1"/>
          <p:nvPr/>
        </p:nvSpPr>
        <p:spPr>
          <a:xfrm>
            <a:off x="573459" y="1988641"/>
            <a:ext cx="312535" cy="3516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1600" b="1">
                <a:solidFill>
                  <a:srgbClr val="FF0000"/>
                </a:solidFill>
              </a:rPr>
              <a:t>S</a:t>
            </a:r>
            <a:endParaRPr lang="en-GB" sz="1600" b="1">
              <a:solidFill>
                <a:srgbClr val="FF0000"/>
              </a:solidFill>
            </a:endParaRPr>
          </a:p>
        </p:txBody>
      </p:sp>
      <p:sp>
        <p:nvSpPr>
          <p:cNvPr id="38" name="TextBox 13">
            <a:extLst>
              <a:ext uri="{FF2B5EF4-FFF2-40B4-BE49-F238E27FC236}">
                <a16:creationId xmlns:a16="http://schemas.microsoft.com/office/drawing/2014/main" id="{E7405F95-8143-465A-06D5-39E88C577EA5}"/>
              </a:ext>
            </a:extLst>
          </p:cNvPr>
          <p:cNvSpPr txBox="1"/>
          <p:nvPr/>
        </p:nvSpPr>
        <p:spPr>
          <a:xfrm>
            <a:off x="2365670" y="4260749"/>
            <a:ext cx="312535" cy="3516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1600" b="1">
                <a:solidFill>
                  <a:srgbClr val="FF0000"/>
                </a:solidFill>
              </a:rPr>
              <a:t>T</a:t>
            </a:r>
            <a:endParaRPr lang="en-GB" sz="1600" b="1">
              <a:solidFill>
                <a:srgbClr val="FF0000"/>
              </a:solidFill>
            </a:endParaRPr>
          </a:p>
        </p:txBody>
      </p:sp>
      <p:sp>
        <p:nvSpPr>
          <p:cNvPr id="39" name="TextBox 17">
            <a:extLst>
              <a:ext uri="{FF2B5EF4-FFF2-40B4-BE49-F238E27FC236}">
                <a16:creationId xmlns:a16="http://schemas.microsoft.com/office/drawing/2014/main" id="{DB1C4173-242B-37C4-A549-1DFB89C9DF43}"/>
              </a:ext>
            </a:extLst>
          </p:cNvPr>
          <p:cNvSpPr txBox="1"/>
          <p:nvPr/>
        </p:nvSpPr>
        <p:spPr>
          <a:xfrm>
            <a:off x="0" y="0"/>
            <a:ext cx="5405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1200" u="sng" dirty="0"/>
              <a:t>However, the question can be asked in different ways:</a:t>
            </a:r>
          </a:p>
          <a:p>
            <a:r>
              <a:rPr lang="en-SG" sz="1200" dirty="0">
                <a:highlight>
                  <a:srgbClr val="FFFF00"/>
                </a:highlight>
              </a:rPr>
              <a:t>Variation 2</a:t>
            </a:r>
            <a:endParaRPr lang="en-GB" sz="1200" dirty="0">
              <a:highlight>
                <a:srgbClr val="FFFF00"/>
              </a:highlight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9E96AB5-3CE2-5179-ABB8-5B826E4C8DA8}"/>
              </a:ext>
            </a:extLst>
          </p:cNvPr>
          <p:cNvCxnSpPr>
            <a:cxnSpLocks/>
          </p:cNvCxnSpPr>
          <p:nvPr/>
        </p:nvCxnSpPr>
        <p:spPr>
          <a:xfrm flipV="1">
            <a:off x="885995" y="1787546"/>
            <a:ext cx="285813" cy="26104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57">
            <a:extLst>
              <a:ext uri="{FF2B5EF4-FFF2-40B4-BE49-F238E27FC236}">
                <a16:creationId xmlns:a16="http://schemas.microsoft.com/office/drawing/2014/main" id="{037E1557-484B-75FD-1EA1-C6CCAED83F91}"/>
              </a:ext>
            </a:extLst>
          </p:cNvPr>
          <p:cNvSpPr txBox="1"/>
          <p:nvPr/>
        </p:nvSpPr>
        <p:spPr>
          <a:xfrm>
            <a:off x="2347591" y="425776"/>
            <a:ext cx="260455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1050" u="sng"/>
              <a:t>Comment: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050"/>
              <a:t>The object is rotated.</a:t>
            </a:r>
            <a:endParaRPr lang="en-GB" sz="1050"/>
          </a:p>
        </p:txBody>
      </p:sp>
      <p:sp>
        <p:nvSpPr>
          <p:cNvPr id="42" name="Parallelogram 41">
            <a:extLst>
              <a:ext uri="{FF2B5EF4-FFF2-40B4-BE49-F238E27FC236}">
                <a16:creationId xmlns:a16="http://schemas.microsoft.com/office/drawing/2014/main" id="{92ED18AF-B0CC-18EC-FFF3-6F9B1CF1379A}"/>
              </a:ext>
            </a:extLst>
          </p:cNvPr>
          <p:cNvSpPr/>
          <p:nvPr/>
        </p:nvSpPr>
        <p:spPr>
          <a:xfrm rot="16200000">
            <a:off x="1397936" y="2649902"/>
            <a:ext cx="1803234" cy="983516"/>
          </a:xfrm>
          <a:prstGeom prst="parallelogram">
            <a:avLst>
              <a:gd name="adj" fmla="val 60508"/>
            </a:avLst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/>
          </a:p>
        </p:txBody>
      </p:sp>
      <p:sp>
        <p:nvSpPr>
          <p:cNvPr id="43" name="Parallelogram 42">
            <a:extLst>
              <a:ext uri="{FF2B5EF4-FFF2-40B4-BE49-F238E27FC236}">
                <a16:creationId xmlns:a16="http://schemas.microsoft.com/office/drawing/2014/main" id="{FE1E4463-3FF3-A6A0-5334-0E2510AF2F66}"/>
              </a:ext>
            </a:extLst>
          </p:cNvPr>
          <p:cNvSpPr/>
          <p:nvPr/>
        </p:nvSpPr>
        <p:spPr>
          <a:xfrm rot="16200000" flipV="1">
            <a:off x="179611" y="2580945"/>
            <a:ext cx="1973971" cy="1300904"/>
          </a:xfrm>
          <a:prstGeom prst="parallelogram">
            <a:avLst>
              <a:gd name="adj" fmla="val 57036"/>
            </a:avLst>
          </a:prstGeom>
          <a:solidFill>
            <a:srgbClr val="92D05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B9667ED-685E-AC71-18E0-9231C4EA78B3}"/>
              </a:ext>
            </a:extLst>
          </p:cNvPr>
          <p:cNvCxnSpPr>
            <a:cxnSpLocks/>
          </p:cNvCxnSpPr>
          <p:nvPr/>
        </p:nvCxnSpPr>
        <p:spPr>
          <a:xfrm flipH="1" flipV="1">
            <a:off x="2073739" y="4201374"/>
            <a:ext cx="252705" cy="19447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71">
            <a:extLst>
              <a:ext uri="{FF2B5EF4-FFF2-40B4-BE49-F238E27FC236}">
                <a16:creationId xmlns:a16="http://schemas.microsoft.com/office/drawing/2014/main" id="{644D6A01-7043-FEA7-3B69-C34C32EF52E5}"/>
              </a:ext>
            </a:extLst>
          </p:cNvPr>
          <p:cNvSpPr txBox="1"/>
          <p:nvPr/>
        </p:nvSpPr>
        <p:spPr>
          <a:xfrm>
            <a:off x="417192" y="4320068"/>
            <a:ext cx="312535" cy="3516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1600" b="1">
                <a:solidFill>
                  <a:srgbClr val="FF0000"/>
                </a:solidFill>
              </a:rPr>
              <a:t>S</a:t>
            </a:r>
            <a:endParaRPr lang="en-GB" sz="1600" b="1">
              <a:solidFill>
                <a:srgbClr val="FF0000"/>
              </a:solidFill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4754713-7C63-D7F2-2318-3C7D98793BEF}"/>
              </a:ext>
            </a:extLst>
          </p:cNvPr>
          <p:cNvCxnSpPr>
            <a:cxnSpLocks/>
          </p:cNvCxnSpPr>
          <p:nvPr/>
        </p:nvCxnSpPr>
        <p:spPr>
          <a:xfrm>
            <a:off x="3439226" y="2772579"/>
            <a:ext cx="490772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E34A884-C24D-B28B-E5D1-4FB17BC37C95}"/>
              </a:ext>
            </a:extLst>
          </p:cNvPr>
          <p:cNvCxnSpPr>
            <a:cxnSpLocks/>
          </p:cNvCxnSpPr>
          <p:nvPr/>
        </p:nvCxnSpPr>
        <p:spPr>
          <a:xfrm flipV="1">
            <a:off x="6873217" y="1107632"/>
            <a:ext cx="0" cy="31107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74">
            <a:extLst>
              <a:ext uri="{FF2B5EF4-FFF2-40B4-BE49-F238E27FC236}">
                <a16:creationId xmlns:a16="http://schemas.microsoft.com/office/drawing/2014/main" id="{5E6CA3B2-72D9-EE50-43F0-70A2C489C56F}"/>
              </a:ext>
            </a:extLst>
          </p:cNvPr>
          <p:cNvSpPr txBox="1"/>
          <p:nvPr/>
        </p:nvSpPr>
        <p:spPr>
          <a:xfrm>
            <a:off x="5297902" y="2473748"/>
            <a:ext cx="1346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1200"/>
              <a:t>Vertical partition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F72348E-6BDF-0D5B-21CC-5B811CB9082B}"/>
              </a:ext>
            </a:extLst>
          </p:cNvPr>
          <p:cNvCxnSpPr>
            <a:cxnSpLocks/>
          </p:cNvCxnSpPr>
          <p:nvPr/>
        </p:nvCxnSpPr>
        <p:spPr>
          <a:xfrm flipV="1">
            <a:off x="4875709" y="1189118"/>
            <a:ext cx="0" cy="31309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80">
            <a:extLst>
              <a:ext uri="{FF2B5EF4-FFF2-40B4-BE49-F238E27FC236}">
                <a16:creationId xmlns:a16="http://schemas.microsoft.com/office/drawing/2014/main" id="{8F6DDAAD-81CA-05DA-04C4-496BEA13458F}"/>
              </a:ext>
            </a:extLst>
          </p:cNvPr>
          <p:cNvSpPr txBox="1"/>
          <p:nvPr/>
        </p:nvSpPr>
        <p:spPr>
          <a:xfrm>
            <a:off x="7329796" y="2473748"/>
            <a:ext cx="10171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1200"/>
              <a:t>Base</a:t>
            </a:r>
          </a:p>
        </p:txBody>
      </p:sp>
      <p:sp>
        <p:nvSpPr>
          <p:cNvPr id="51" name="TextBox 81">
            <a:extLst>
              <a:ext uri="{FF2B5EF4-FFF2-40B4-BE49-F238E27FC236}">
                <a16:creationId xmlns:a16="http://schemas.microsoft.com/office/drawing/2014/main" id="{9A278030-927E-1E4E-FC31-71C24D045C66}"/>
              </a:ext>
            </a:extLst>
          </p:cNvPr>
          <p:cNvSpPr txBox="1"/>
          <p:nvPr/>
        </p:nvSpPr>
        <p:spPr>
          <a:xfrm>
            <a:off x="3934990" y="2491439"/>
            <a:ext cx="10171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1200"/>
              <a:t>Lid </a:t>
            </a:r>
          </a:p>
        </p:txBody>
      </p:sp>
      <p:sp>
        <p:nvSpPr>
          <p:cNvPr id="52" name="TextBox 82">
            <a:extLst>
              <a:ext uri="{FF2B5EF4-FFF2-40B4-BE49-F238E27FC236}">
                <a16:creationId xmlns:a16="http://schemas.microsoft.com/office/drawing/2014/main" id="{A4BF4239-63AE-7A5A-FB44-6D150248EC56}"/>
              </a:ext>
            </a:extLst>
          </p:cNvPr>
          <p:cNvSpPr txBox="1"/>
          <p:nvPr/>
        </p:nvSpPr>
        <p:spPr>
          <a:xfrm>
            <a:off x="5230167" y="2854884"/>
            <a:ext cx="15609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1200"/>
              <a:t>Horizontal partition 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4B468724-8331-D43E-CF12-AA9B919DD6DE}"/>
              </a:ext>
            </a:extLst>
          </p:cNvPr>
          <p:cNvGrpSpPr/>
          <p:nvPr/>
        </p:nvGrpSpPr>
        <p:grpSpPr>
          <a:xfrm rot="10800000">
            <a:off x="5434894" y="3285096"/>
            <a:ext cx="1007664" cy="975652"/>
            <a:chOff x="9690394" y="4382344"/>
            <a:chExt cx="1412666" cy="1367788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D563510-4AE5-2765-408C-25958F1F2E6D}"/>
                </a:ext>
              </a:extLst>
            </p:cNvPr>
            <p:cNvSpPr/>
            <p:nvPr/>
          </p:nvSpPr>
          <p:spPr>
            <a:xfrm>
              <a:off x="9690394" y="4382344"/>
              <a:ext cx="1412665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sz="120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EC1A0C14-CA51-22F7-3FA8-A6A69ED5A102}"/>
                </a:ext>
              </a:extLst>
            </p:cNvPr>
            <p:cNvSpPr/>
            <p:nvPr/>
          </p:nvSpPr>
          <p:spPr>
            <a:xfrm>
              <a:off x="10506456" y="4382344"/>
              <a:ext cx="596604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sz="120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A09C9EF-3528-B700-EC39-36BB35476434}"/>
              </a:ext>
            </a:extLst>
          </p:cNvPr>
          <p:cNvGrpSpPr/>
          <p:nvPr/>
        </p:nvGrpSpPr>
        <p:grpSpPr>
          <a:xfrm>
            <a:off x="7303465" y="1358485"/>
            <a:ext cx="942441" cy="975652"/>
            <a:chOff x="6943810" y="1965960"/>
            <a:chExt cx="1321228" cy="1367788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F04047DD-7E08-4BAB-4858-0B0A6140330C}"/>
                </a:ext>
              </a:extLst>
            </p:cNvPr>
            <p:cNvSpPr/>
            <p:nvPr/>
          </p:nvSpPr>
          <p:spPr>
            <a:xfrm>
              <a:off x="6943810" y="1965960"/>
              <a:ext cx="1321227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sz="120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D083F06C-BD52-4AF9-BEF0-DEE8CBF795C4}"/>
                </a:ext>
              </a:extLst>
            </p:cNvPr>
            <p:cNvSpPr/>
            <p:nvPr/>
          </p:nvSpPr>
          <p:spPr>
            <a:xfrm>
              <a:off x="6944524" y="3072531"/>
              <a:ext cx="1320514" cy="2612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sz="1200"/>
            </a:p>
          </p:txBody>
        </p:sp>
      </p:grpSp>
      <p:sp>
        <p:nvSpPr>
          <p:cNvPr id="55" name="TextBox 99">
            <a:extLst>
              <a:ext uri="{FF2B5EF4-FFF2-40B4-BE49-F238E27FC236}">
                <a16:creationId xmlns:a16="http://schemas.microsoft.com/office/drawing/2014/main" id="{04AB9F8B-FCC9-5F91-C5E1-5FB6D4EC786E}"/>
              </a:ext>
            </a:extLst>
          </p:cNvPr>
          <p:cNvSpPr txBox="1"/>
          <p:nvPr/>
        </p:nvSpPr>
        <p:spPr>
          <a:xfrm>
            <a:off x="3563470" y="1846312"/>
            <a:ext cx="10171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1200"/>
              <a:t>Not required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4338D6BA-401A-9D76-49F4-7AEF6950B76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156082"/>
              </a:clrFrom>
              <a:clrTo>
                <a:srgbClr val="15608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29727" y="230516"/>
            <a:ext cx="1505026" cy="1649393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33CCDBD7-9D8F-8BC7-EDA3-4782D1A8F7B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156082"/>
              </a:clrFrom>
              <a:clrTo>
                <a:srgbClr val="15608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2070" y="2715826"/>
            <a:ext cx="1505026" cy="1649393"/>
          </a:xfrm>
          <a:prstGeom prst="rect">
            <a:avLst/>
          </a:prstGeom>
        </p:spPr>
      </p:pic>
      <p:sp>
        <p:nvSpPr>
          <p:cNvPr id="58" name="Parallelogram 57">
            <a:extLst>
              <a:ext uri="{FF2B5EF4-FFF2-40B4-BE49-F238E27FC236}">
                <a16:creationId xmlns:a16="http://schemas.microsoft.com/office/drawing/2014/main" id="{F0280352-F86E-A6D3-8E76-C5FB83BCE135}"/>
              </a:ext>
            </a:extLst>
          </p:cNvPr>
          <p:cNvSpPr/>
          <p:nvPr/>
        </p:nvSpPr>
        <p:spPr>
          <a:xfrm rot="16200000">
            <a:off x="112025" y="3392055"/>
            <a:ext cx="1778990" cy="983516"/>
          </a:xfrm>
          <a:prstGeom prst="parallelogram">
            <a:avLst>
              <a:gd name="adj" fmla="val 56363"/>
            </a:avLst>
          </a:prstGeom>
          <a:solidFill>
            <a:srgbClr val="92D05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ABFFF14B-0F9C-FE85-16D9-C5D40DF30D9C}"/>
              </a:ext>
            </a:extLst>
          </p:cNvPr>
          <p:cNvCxnSpPr>
            <a:cxnSpLocks/>
          </p:cNvCxnSpPr>
          <p:nvPr/>
        </p:nvCxnSpPr>
        <p:spPr>
          <a:xfrm flipV="1">
            <a:off x="885995" y="3945489"/>
            <a:ext cx="285813" cy="26104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4">
            <a:extLst>
              <a:ext uri="{FF2B5EF4-FFF2-40B4-BE49-F238E27FC236}">
                <a16:creationId xmlns:a16="http://schemas.microsoft.com/office/drawing/2014/main" id="{6B5B9B2B-6981-4DB0-CD37-8E36005D8712}"/>
              </a:ext>
            </a:extLst>
          </p:cNvPr>
          <p:cNvSpPr txBox="1"/>
          <p:nvPr/>
        </p:nvSpPr>
        <p:spPr>
          <a:xfrm>
            <a:off x="4952145" y="362816"/>
            <a:ext cx="237765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1050" u="sng"/>
              <a:t>Comment: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050"/>
              <a:t>The layout stays the same because the object is simply rotated.</a:t>
            </a:r>
            <a:endParaRPr lang="en-GB" sz="1050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150437C-8DCB-71C4-DFE5-537D4D752004}"/>
              </a:ext>
            </a:extLst>
          </p:cNvPr>
          <p:cNvGrpSpPr/>
          <p:nvPr/>
        </p:nvGrpSpPr>
        <p:grpSpPr>
          <a:xfrm flipH="1">
            <a:off x="5382387" y="1338849"/>
            <a:ext cx="1060577" cy="989921"/>
            <a:chOff x="9637776" y="1965960"/>
            <a:chExt cx="1469811" cy="1387792"/>
          </a:xfrm>
        </p:grpSpPr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6A99BD41-228B-3310-0F62-43ED5E97C697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1965960"/>
              <a:ext cx="804671" cy="11450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DDE86DC-E317-4F5E-1D59-3C44C22292FF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1965960"/>
              <a:ext cx="0" cy="138779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D803078-2814-87CF-BE19-1E3740F0A5A2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3353752"/>
              <a:ext cx="146981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EA470BF0-6B0F-9071-7A4E-8ACE0209EEDA}"/>
                </a:ext>
              </a:extLst>
            </p:cNvPr>
            <p:cNvCxnSpPr>
              <a:cxnSpLocks/>
            </p:cNvCxnSpPr>
            <p:nvPr/>
          </p:nvCxnSpPr>
          <p:spPr>
            <a:xfrm>
              <a:off x="10442448" y="3111001"/>
              <a:ext cx="66513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FBE91685-DF45-23C6-83C4-16F6C37785B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07587" y="3111000"/>
              <a:ext cx="0" cy="22275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7B4A561-F87D-C9A8-4F43-886C9DF8127F}"/>
              </a:ext>
            </a:extLst>
          </p:cNvPr>
          <p:cNvCxnSpPr>
            <a:cxnSpLocks/>
          </p:cNvCxnSpPr>
          <p:nvPr/>
        </p:nvCxnSpPr>
        <p:spPr>
          <a:xfrm flipH="1" flipV="1">
            <a:off x="1859650" y="1698173"/>
            <a:ext cx="252705" cy="19447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TextBox 9">
            <a:extLst>
              <a:ext uri="{FF2B5EF4-FFF2-40B4-BE49-F238E27FC236}">
                <a16:creationId xmlns:a16="http://schemas.microsoft.com/office/drawing/2014/main" id="{7BFA6806-D53A-0361-2FDA-F7C78900C571}"/>
              </a:ext>
            </a:extLst>
          </p:cNvPr>
          <p:cNvSpPr txBox="1"/>
          <p:nvPr/>
        </p:nvSpPr>
        <p:spPr>
          <a:xfrm>
            <a:off x="2146367" y="1807040"/>
            <a:ext cx="312535" cy="3516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1600" b="1">
                <a:solidFill>
                  <a:srgbClr val="FF0000"/>
                </a:solidFill>
              </a:rPr>
              <a:t>T</a:t>
            </a:r>
            <a:endParaRPr lang="en-GB" sz="1600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1216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20605A-89A6-29EB-CE7A-F76A720574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88597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F96DA1-92F8-AA34-3370-8F255AFB86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23877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4DDCAD-4DCD-285E-C46C-90CB96B276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07241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6657D8-75EC-CC98-02B7-398BFCB65F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65716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553C8F-D3E4-50C1-1F91-38A87974A1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8102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2B214D-7351-0E78-A529-DBF9BB8508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01E286F-7C71-F46B-FBF4-BD5EDA611CF8}"/>
              </a:ext>
            </a:extLst>
          </p:cNvPr>
          <p:cNvSpPr txBox="1"/>
          <p:nvPr/>
        </p:nvSpPr>
        <p:spPr>
          <a:xfrm>
            <a:off x="317634" y="168441"/>
            <a:ext cx="4446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WEEK 1 &amp; 2 – CAD Basics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BF9369-C96F-E5D3-A18B-9C5E481A6DB8}"/>
              </a:ext>
            </a:extLst>
          </p:cNvPr>
          <p:cNvSpPr txBox="1"/>
          <p:nvPr/>
        </p:nvSpPr>
        <p:spPr>
          <a:xfrm>
            <a:off x="312821" y="561838"/>
            <a:ext cx="4259179" cy="2468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Learn AutoCAD basics on </a:t>
            </a:r>
            <a:r>
              <a:rPr lang="en-US" sz="2000" dirty="0" err="1"/>
              <a:t>NTULearn</a:t>
            </a:r>
            <a:endParaRPr lang="en-US" sz="2000" dirty="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Submit E2 by the end of week 2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After that, move on to week 3, 4, …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Linkedin</a:t>
            </a:r>
            <a:r>
              <a:rPr lang="en-US" sz="2000" dirty="0"/>
              <a:t> Video Access Issue?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149115-8025-FC70-5A3B-09915D2D3673}"/>
              </a:ext>
            </a:extLst>
          </p:cNvPr>
          <p:cNvSpPr txBox="1"/>
          <p:nvPr/>
        </p:nvSpPr>
        <p:spPr>
          <a:xfrm>
            <a:off x="447575" y="4319950"/>
            <a:ext cx="41169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Any questions? Feel free to reach out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CAE0C7-E122-A08C-E429-E2D75BFD63CC}"/>
              </a:ext>
            </a:extLst>
          </p:cNvPr>
          <p:cNvSpPr txBox="1"/>
          <p:nvPr/>
        </p:nvSpPr>
        <p:spPr>
          <a:xfrm>
            <a:off x="312821" y="2977525"/>
            <a:ext cx="4586610" cy="123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M</a:t>
            </a:r>
            <a:r>
              <a:rPr lang="en-US" altLang="zh-CN" sz="2000" dirty="0"/>
              <a:t>ark your attendance before leaving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Save files &amp; sign out before leaving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3D04DD-25EF-CA22-BFA0-FB7F46D18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4505" y="168441"/>
            <a:ext cx="4116987" cy="4183123"/>
          </a:xfrm>
          <a:prstGeom prst="rect">
            <a:avLst/>
          </a:prstGeom>
          <a:ln w="19050">
            <a:solidFill>
              <a:srgbClr val="C00000"/>
            </a:solidFill>
          </a:ln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FB91823-4A3C-5F70-5566-AABF409A5E83}"/>
              </a:ext>
            </a:extLst>
          </p:cNvPr>
          <p:cNvCxnSpPr/>
          <p:nvPr/>
        </p:nvCxnSpPr>
        <p:spPr>
          <a:xfrm flipH="1">
            <a:off x="5494564" y="0"/>
            <a:ext cx="220436" cy="2530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4832FBD-F61F-6A7C-CDA9-1A698B6AC9DF}"/>
              </a:ext>
            </a:extLst>
          </p:cNvPr>
          <p:cNvCxnSpPr/>
          <p:nvPr/>
        </p:nvCxnSpPr>
        <p:spPr>
          <a:xfrm flipH="1">
            <a:off x="8805435" y="3393621"/>
            <a:ext cx="220436" cy="2530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071B56D-1B3D-28AF-5BD6-A2F937F3DCD6}"/>
              </a:ext>
            </a:extLst>
          </p:cNvPr>
          <p:cNvCxnSpPr>
            <a:cxnSpLocks/>
          </p:cNvCxnSpPr>
          <p:nvPr/>
        </p:nvCxnSpPr>
        <p:spPr>
          <a:xfrm>
            <a:off x="3935186" y="2811450"/>
            <a:ext cx="63681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24580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0D1AAE-90CB-3C51-5B9E-18BE87039B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536F720-AB40-BA1D-A4CC-2AB74E570AAF}"/>
              </a:ext>
            </a:extLst>
          </p:cNvPr>
          <p:cNvSpPr txBox="1"/>
          <p:nvPr/>
        </p:nvSpPr>
        <p:spPr>
          <a:xfrm>
            <a:off x="317634" y="168441"/>
            <a:ext cx="5962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WEEK 4 – Orthographic P</a:t>
            </a:r>
            <a:r>
              <a:rPr lang="en-US" altLang="zh-CN" sz="2800" b="1" dirty="0"/>
              <a:t>rojection</a:t>
            </a:r>
            <a:endParaRPr lang="en-US" sz="28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56BA53-8435-10E9-66F0-C9525E17A7B1}"/>
              </a:ext>
            </a:extLst>
          </p:cNvPr>
          <p:cNvSpPr txBox="1"/>
          <p:nvPr/>
        </p:nvSpPr>
        <p:spPr>
          <a:xfrm>
            <a:off x="317634" y="835119"/>
            <a:ext cx="2008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  <a:r>
              <a:rPr lang="en-US" altLang="zh-CN" dirty="0"/>
              <a:t>irst Quadrant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7F19F5-97DC-48D6-2663-3351A391AB66}"/>
              </a:ext>
            </a:extLst>
          </p:cNvPr>
          <p:cNvSpPr txBox="1"/>
          <p:nvPr/>
        </p:nvSpPr>
        <p:spPr>
          <a:xfrm>
            <a:off x="2083048" y="835119"/>
            <a:ext cx="7012825" cy="741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Plan is always below elevation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altLang="zh-CN" dirty="0">
                <a:solidFill>
                  <a:srgbClr val="FF0000"/>
                </a:solidFill>
              </a:rPr>
              <a:t>roject the view at the back of project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725896-7A30-7301-EA5B-856D866034B4}"/>
              </a:ext>
            </a:extLst>
          </p:cNvPr>
          <p:cNvSpPr txBox="1"/>
          <p:nvPr/>
        </p:nvSpPr>
        <p:spPr>
          <a:xfrm>
            <a:off x="317634" y="1846351"/>
            <a:ext cx="2008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</a:t>
            </a:r>
            <a:r>
              <a:rPr lang="en-US" altLang="zh-CN" dirty="0"/>
              <a:t>hird Quadrant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1F156C-DE0B-70BD-CF35-784E18A2F856}"/>
              </a:ext>
            </a:extLst>
          </p:cNvPr>
          <p:cNvSpPr txBox="1"/>
          <p:nvPr/>
        </p:nvSpPr>
        <p:spPr>
          <a:xfrm>
            <a:off x="2083048" y="1706272"/>
            <a:ext cx="701282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Plan is always above elevation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altLang="zh-CN" dirty="0">
                <a:solidFill>
                  <a:srgbClr val="FF0000"/>
                </a:solidFill>
              </a:rPr>
              <a:t>roject the view in front of the object plane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A48998-BAFE-7530-1B68-F3536BEA9BD6}"/>
              </a:ext>
            </a:extLst>
          </p:cNvPr>
          <p:cNvSpPr txBox="1"/>
          <p:nvPr/>
        </p:nvSpPr>
        <p:spPr>
          <a:xfrm>
            <a:off x="317634" y="2685195"/>
            <a:ext cx="2008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Direction 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833C10-470C-5223-A4A5-AF90DD5C52C2}"/>
              </a:ext>
            </a:extLst>
          </p:cNvPr>
          <p:cNvSpPr txBox="1"/>
          <p:nvPr/>
        </p:nvSpPr>
        <p:spPr>
          <a:xfrm>
            <a:off x="2083046" y="2685195"/>
            <a:ext cx="701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Elevation View (first to draw)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9A0F8F-E216-68C6-232C-E1816A3FC75E}"/>
              </a:ext>
            </a:extLst>
          </p:cNvPr>
          <p:cNvSpPr txBox="1"/>
          <p:nvPr/>
        </p:nvSpPr>
        <p:spPr>
          <a:xfrm>
            <a:off x="317636" y="3242521"/>
            <a:ext cx="2008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Direction 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2364A7-1DC8-A7A7-74ED-0527536401E2}"/>
              </a:ext>
            </a:extLst>
          </p:cNvPr>
          <p:cNvSpPr txBox="1"/>
          <p:nvPr/>
        </p:nvSpPr>
        <p:spPr>
          <a:xfrm>
            <a:off x="2083048" y="3242521"/>
            <a:ext cx="4459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End of View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C92C83-5A0D-B51B-65B6-D4347647B96F}"/>
              </a:ext>
            </a:extLst>
          </p:cNvPr>
          <p:cNvSpPr txBox="1"/>
          <p:nvPr/>
        </p:nvSpPr>
        <p:spPr>
          <a:xfrm>
            <a:off x="281166" y="3851124"/>
            <a:ext cx="81293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Distance from Horizontal &amp; Vertical Plan must be equal </a:t>
            </a:r>
            <a:r>
              <a:rPr lang="en-US" dirty="0">
                <a:solidFill>
                  <a:srgbClr val="FF0000"/>
                </a:solidFill>
              </a:rPr>
              <a:t>for projecting points, lines &amp;surface measurements</a:t>
            </a:r>
            <a:r>
              <a:rPr lang="en-US" dirty="0"/>
              <a:t> from one view to another views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78D9F5-4B74-0C0F-6D9E-6AE1E0EF6C7C}"/>
              </a:ext>
            </a:extLst>
          </p:cNvPr>
          <p:cNvSpPr txBox="1"/>
          <p:nvPr/>
        </p:nvSpPr>
        <p:spPr>
          <a:xfrm>
            <a:off x="281166" y="4493024"/>
            <a:ext cx="5500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https://www.youtube.com/watch?v=heIobpUVZqc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0474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B3BB14-3040-1EE3-22D7-BAABECBF8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8B44BD90-21C7-72BC-330F-BD9969AEC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7481" y="691661"/>
            <a:ext cx="3949037" cy="40557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5650FF-466B-93CD-EA5F-418EDC2BA2E1}"/>
              </a:ext>
            </a:extLst>
          </p:cNvPr>
          <p:cNvSpPr txBox="1"/>
          <p:nvPr/>
        </p:nvSpPr>
        <p:spPr>
          <a:xfrm>
            <a:off x="317634" y="168441"/>
            <a:ext cx="5962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WEEK 4 – Orthographic P</a:t>
            </a:r>
            <a:r>
              <a:rPr lang="en-US" altLang="zh-CN" sz="2800" b="1" dirty="0"/>
              <a:t>rojection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6638896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B77589-AE83-D659-3333-7F5B1E59AD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diagram of a plan&#10;&#10;AI-generated content may be incorrect.">
            <a:extLst>
              <a:ext uri="{FF2B5EF4-FFF2-40B4-BE49-F238E27FC236}">
                <a16:creationId xmlns:a16="http://schemas.microsoft.com/office/drawing/2014/main" id="{5191858D-5702-0422-E4E1-56A3BD61C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2539" y="700335"/>
            <a:ext cx="3635890" cy="3742829"/>
          </a:xfrm>
          <a:prstGeom prst="rect">
            <a:avLst/>
          </a:prstGeom>
        </p:spPr>
      </p:pic>
      <p:pic>
        <p:nvPicPr>
          <p:cNvPr id="3" name="Picture 2" descr="A diagram of a house&#10;&#10;AI-generated content may be incorrect.">
            <a:extLst>
              <a:ext uri="{FF2B5EF4-FFF2-40B4-BE49-F238E27FC236}">
                <a16:creationId xmlns:a16="http://schemas.microsoft.com/office/drawing/2014/main" id="{831C0597-C670-CA69-FCCD-9BD87BF74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681" y="691661"/>
            <a:ext cx="3545877" cy="414453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00BCB6-57E4-6EA4-287E-689E2E59B4B3}"/>
              </a:ext>
            </a:extLst>
          </p:cNvPr>
          <p:cNvSpPr txBox="1"/>
          <p:nvPr/>
        </p:nvSpPr>
        <p:spPr>
          <a:xfrm>
            <a:off x="317634" y="168441"/>
            <a:ext cx="5962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WEEK 4 – Orthographic P</a:t>
            </a:r>
            <a:r>
              <a:rPr lang="en-US" altLang="zh-CN" sz="2800" b="1" dirty="0"/>
              <a:t>rojection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1033760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17CDBF-8005-6E55-0CC1-9FC81A4315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cube with arrows&#10;&#10;AI-generated content may be incorrect.">
            <a:extLst>
              <a:ext uri="{FF2B5EF4-FFF2-40B4-BE49-F238E27FC236}">
                <a16:creationId xmlns:a16="http://schemas.microsoft.com/office/drawing/2014/main" id="{B872F37D-B855-266D-4AA2-CB53841C8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885" y="628980"/>
            <a:ext cx="3626225" cy="41921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46AD68-D806-30F1-B028-8A0E9F8F781B}"/>
              </a:ext>
            </a:extLst>
          </p:cNvPr>
          <p:cNvSpPr txBox="1"/>
          <p:nvPr/>
        </p:nvSpPr>
        <p:spPr>
          <a:xfrm>
            <a:off x="317634" y="168441"/>
            <a:ext cx="5962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WEEK 4 – Orthographic P</a:t>
            </a:r>
            <a:r>
              <a:rPr lang="en-US" altLang="zh-CN" sz="2800" b="1" dirty="0"/>
              <a:t>rojection</a:t>
            </a:r>
            <a:endParaRPr lang="en-US" sz="2800" b="1" dirty="0"/>
          </a:p>
        </p:txBody>
      </p:sp>
      <p:pic>
        <p:nvPicPr>
          <p:cNvPr id="8" name="Picture 7" descr="A diagram of a plan&#10;&#10;AI-generated content may be incorrect.">
            <a:extLst>
              <a:ext uri="{FF2B5EF4-FFF2-40B4-BE49-F238E27FC236}">
                <a16:creationId xmlns:a16="http://schemas.microsoft.com/office/drawing/2014/main" id="{E9F9C989-E548-5FD5-2312-2E0E6AFB8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9552" y="628980"/>
            <a:ext cx="3991563" cy="4193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1734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3F3625-CA78-C62B-430F-F5CBF52370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5A0F223-0F1D-43F4-A5B4-9F8B6FDDD547}"/>
              </a:ext>
            </a:extLst>
          </p:cNvPr>
          <p:cNvSpPr txBox="1"/>
          <p:nvPr/>
        </p:nvSpPr>
        <p:spPr>
          <a:xfrm>
            <a:off x="317634" y="168441"/>
            <a:ext cx="5962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WEEK 4 – Orthographic P</a:t>
            </a:r>
            <a:r>
              <a:rPr lang="en-US" altLang="zh-CN" sz="2800" b="1" dirty="0"/>
              <a:t>rojection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9034174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7F608-D302-8513-6306-E5E7E4DDAA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CBC3A0-2B36-47B2-F7C2-6B2DAB24C5B0}"/>
              </a:ext>
            </a:extLst>
          </p:cNvPr>
          <p:cNvSpPr txBox="1"/>
          <p:nvPr/>
        </p:nvSpPr>
        <p:spPr>
          <a:xfrm>
            <a:off x="317634" y="168441"/>
            <a:ext cx="5962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WEEK 5 – A</a:t>
            </a:r>
            <a:r>
              <a:rPr lang="en-US" altLang="zh-CN" sz="2800" b="1" dirty="0"/>
              <a:t>uxiliary</a:t>
            </a:r>
            <a:r>
              <a:rPr lang="en-US" sz="2800" b="1" dirty="0"/>
              <a:t> P</a:t>
            </a:r>
            <a:r>
              <a:rPr lang="en-US" altLang="zh-CN" sz="2800" b="1" dirty="0"/>
              <a:t>rojection</a:t>
            </a:r>
            <a:endParaRPr lang="en-US" sz="2800" b="1" dirty="0"/>
          </a:p>
        </p:txBody>
      </p:sp>
      <p:pic>
        <p:nvPicPr>
          <p:cNvPr id="3" name="Picture 2" descr="A diagram of a geometrical figure&#10;&#10;AI-generated content may be incorrect.">
            <a:extLst>
              <a:ext uri="{FF2B5EF4-FFF2-40B4-BE49-F238E27FC236}">
                <a16:creationId xmlns:a16="http://schemas.microsoft.com/office/drawing/2014/main" id="{4DC65A63-55AA-3A3B-E145-9BEA1AB53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178" y="620829"/>
            <a:ext cx="5893644" cy="415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2610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F0DD0A-9F67-9A2D-587C-2491444D20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4E36BCA-7263-4043-546F-4FEBEBF17082}"/>
              </a:ext>
            </a:extLst>
          </p:cNvPr>
          <p:cNvSpPr txBox="1"/>
          <p:nvPr/>
        </p:nvSpPr>
        <p:spPr>
          <a:xfrm>
            <a:off x="317634" y="168441"/>
            <a:ext cx="5962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WEEK 5 – A</a:t>
            </a:r>
            <a:r>
              <a:rPr lang="en-US" altLang="zh-CN" sz="2800" b="1" dirty="0"/>
              <a:t>uxiliary</a:t>
            </a:r>
            <a:r>
              <a:rPr lang="en-US" sz="2800" b="1" dirty="0"/>
              <a:t> P</a:t>
            </a:r>
            <a:r>
              <a:rPr lang="en-US" altLang="zh-CN" sz="2800" b="1" dirty="0"/>
              <a:t>rojection</a:t>
            </a:r>
            <a:endParaRPr lang="en-US" sz="2800" b="1" dirty="0"/>
          </a:p>
        </p:txBody>
      </p:sp>
      <p:pic>
        <p:nvPicPr>
          <p:cNvPr id="5" name="Picture 4" descr="A diagram of a hexagon and hexagon&#10;&#10;AI-generated content may be incorrect.">
            <a:extLst>
              <a:ext uri="{FF2B5EF4-FFF2-40B4-BE49-F238E27FC236}">
                <a16:creationId xmlns:a16="http://schemas.microsoft.com/office/drawing/2014/main" id="{FF361FA9-8E15-C994-23B1-D3D52C76A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967" y="649301"/>
            <a:ext cx="5866065" cy="415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903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515A48-DEAD-EC51-1E9D-E6B721D2BF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1091529-4301-7B4B-8FE4-0C40CCB34222}"/>
              </a:ext>
            </a:extLst>
          </p:cNvPr>
          <p:cNvSpPr txBox="1"/>
          <p:nvPr/>
        </p:nvSpPr>
        <p:spPr>
          <a:xfrm>
            <a:off x="317634" y="168441"/>
            <a:ext cx="4446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WEEK 3 – CAD Basics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D1C1A9-2C6C-EC7A-C716-E0300BABE309}"/>
              </a:ext>
            </a:extLst>
          </p:cNvPr>
          <p:cNvSpPr txBox="1"/>
          <p:nvPr/>
        </p:nvSpPr>
        <p:spPr>
          <a:xfrm>
            <a:off x="312820" y="561838"/>
            <a:ext cx="8609799" cy="2660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F</a:t>
            </a:r>
            <a:r>
              <a:rPr lang="en-US" altLang="zh-CN" sz="2000" dirty="0"/>
              <a:t>ollow the instructions and videos </a:t>
            </a:r>
            <a:r>
              <a:rPr lang="en-US" sz="2000" dirty="0"/>
              <a:t>on </a:t>
            </a:r>
            <a:r>
              <a:rPr lang="en-US" sz="2000" dirty="0" err="1"/>
              <a:t>NTULearn</a:t>
            </a:r>
            <a:endParaRPr lang="en-US" sz="2000" dirty="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Submit E3 &amp; E5 by the end of week 3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After that, move on to week 4 (orthographic projection), week 5 (auxiliary projection), week 6 …</a:t>
            </a:r>
            <a:r>
              <a:rPr lang="zh-CN" altLang="en-US" sz="2000" dirty="0"/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much more difficult, </a:t>
            </a:r>
            <a:r>
              <a:rPr lang="en-US" sz="2000" dirty="0">
                <a:solidFill>
                  <a:srgbClr val="FF0000"/>
                </a:solidFill>
              </a:rPr>
              <a:t>please preview the material before class.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6C939E-C434-7514-06FB-76B0EA5678C2}"/>
              </a:ext>
            </a:extLst>
          </p:cNvPr>
          <p:cNvSpPr txBox="1"/>
          <p:nvPr/>
        </p:nvSpPr>
        <p:spPr>
          <a:xfrm>
            <a:off x="447575" y="4181552"/>
            <a:ext cx="41169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Any questions? Feel free to reach out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63D63E-9E6D-2E33-CD37-9FD0E79BA68F}"/>
              </a:ext>
            </a:extLst>
          </p:cNvPr>
          <p:cNvSpPr txBox="1"/>
          <p:nvPr/>
        </p:nvSpPr>
        <p:spPr>
          <a:xfrm>
            <a:off x="312820" y="3131984"/>
            <a:ext cx="5722219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M</a:t>
            </a:r>
            <a:r>
              <a:rPr lang="en-US" altLang="zh-CN" sz="2000" dirty="0"/>
              <a:t>ark your attendance at</a:t>
            </a:r>
            <a:r>
              <a:rPr lang="zh-CN" altLang="en-US" sz="2000" dirty="0"/>
              <a:t> </a:t>
            </a:r>
            <a:r>
              <a:rPr lang="en-US" altLang="zh-CN" sz="2000" dirty="0"/>
              <a:t>the end of class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Save files &amp; sign out before leaving</a:t>
            </a:r>
          </a:p>
        </p:txBody>
      </p:sp>
    </p:spTree>
    <p:extLst>
      <p:ext uri="{BB962C8B-B14F-4D97-AF65-F5344CB8AC3E}">
        <p14:creationId xmlns:p14="http://schemas.microsoft.com/office/powerpoint/2010/main" val="616729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B13B2-538A-6B80-CADF-F2026C051E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6A56A0-AA38-0D8F-2F83-934098201162}"/>
              </a:ext>
            </a:extLst>
          </p:cNvPr>
          <p:cNvSpPr txBox="1"/>
          <p:nvPr/>
        </p:nvSpPr>
        <p:spPr>
          <a:xfrm>
            <a:off x="317634" y="168441"/>
            <a:ext cx="5962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WEEK 4 – Orthographic P</a:t>
            </a:r>
            <a:r>
              <a:rPr lang="en-US" altLang="zh-CN" sz="2800" b="1" dirty="0"/>
              <a:t>rojection</a:t>
            </a:r>
            <a:endParaRPr lang="en-US" sz="28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EF19E1-5915-1188-9F04-CFCA45CD808D}"/>
              </a:ext>
            </a:extLst>
          </p:cNvPr>
          <p:cNvSpPr txBox="1"/>
          <p:nvPr/>
        </p:nvSpPr>
        <p:spPr>
          <a:xfrm>
            <a:off x="2140084" y="845735"/>
            <a:ext cx="6319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Let’s watch this </a:t>
            </a:r>
            <a:r>
              <a:rPr lang="en-GB" dirty="0" err="1"/>
              <a:t>youtube</a:t>
            </a:r>
            <a:r>
              <a:rPr lang="en-GB" dirty="0"/>
              <a:t> video for basic understandings.</a:t>
            </a:r>
          </a:p>
          <a:p>
            <a:r>
              <a:rPr lang="en-GB" i="1" dirty="0">
                <a:hlinkClick r:id="rId2"/>
              </a:rPr>
              <a:t>https://youtu.be/heIobpUVZqc?si=No0iEweG8M1roWwM</a:t>
            </a:r>
            <a:endParaRPr lang="en-GB" i="1" dirty="0"/>
          </a:p>
        </p:txBody>
      </p:sp>
      <p:pic>
        <p:nvPicPr>
          <p:cNvPr id="6" name="Picture 5" descr="A qr code with a dinosaur&#10;&#10;AI-generated content may be incorrect.">
            <a:extLst>
              <a:ext uri="{FF2B5EF4-FFF2-40B4-BE49-F238E27FC236}">
                <a16:creationId xmlns:a16="http://schemas.microsoft.com/office/drawing/2014/main" id="{EDAEDEB3-52E7-8445-7314-6F7664604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9134" y="1492066"/>
            <a:ext cx="3181350" cy="318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053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AD6088-9DA4-8CE0-888A-3634F134CB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quadrilateral&#10;&#10;AI-generated content may be incorrect.">
            <a:extLst>
              <a:ext uri="{FF2B5EF4-FFF2-40B4-BE49-F238E27FC236}">
                <a16:creationId xmlns:a16="http://schemas.microsoft.com/office/drawing/2014/main" id="{C1833A7F-08EE-9B60-9AD8-4C6963456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243" y="438950"/>
            <a:ext cx="4413757" cy="41660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08F618-5C15-3063-8B08-3752CB470EB0}"/>
              </a:ext>
            </a:extLst>
          </p:cNvPr>
          <p:cNvSpPr txBox="1"/>
          <p:nvPr/>
        </p:nvSpPr>
        <p:spPr>
          <a:xfrm>
            <a:off x="112601" y="85077"/>
            <a:ext cx="50146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sz="1800" b="1" dirty="0"/>
              <a:t>Quadrant System and Orthographic Projection</a:t>
            </a:r>
            <a:endParaRPr lang="en-SG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3B6F96B-0AEE-4E98-205A-9CCED465C19A}"/>
              </a:ext>
            </a:extLst>
          </p:cNvPr>
          <p:cNvGrpSpPr/>
          <p:nvPr/>
        </p:nvGrpSpPr>
        <p:grpSpPr>
          <a:xfrm>
            <a:off x="4668476" y="177518"/>
            <a:ext cx="4012232" cy="4633559"/>
            <a:chOff x="1762866" y="-646885"/>
            <a:chExt cx="5574078" cy="643727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83018F8-01B6-A9E4-F256-08D90DD23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156082"/>
                </a:clrFrom>
                <a:clrTo>
                  <a:srgbClr val="156082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flipH="1">
              <a:off x="1837651" y="3026502"/>
              <a:ext cx="2108697" cy="2312320"/>
            </a:xfrm>
            <a:prstGeom prst="rect">
              <a:avLst/>
            </a:prstGeom>
          </p:spPr>
        </p:pic>
        <p:sp>
          <p:nvSpPr>
            <p:cNvPr id="8" name="Speech Bubble: Rectangle 52">
              <a:extLst>
                <a:ext uri="{FF2B5EF4-FFF2-40B4-BE49-F238E27FC236}">
                  <a16:creationId xmlns:a16="http://schemas.microsoft.com/office/drawing/2014/main" id="{FD5F00E6-BE1B-DACD-2AAB-C0FDF819123B}"/>
                </a:ext>
              </a:extLst>
            </p:cNvPr>
            <p:cNvSpPr/>
            <p:nvPr/>
          </p:nvSpPr>
          <p:spPr>
            <a:xfrm>
              <a:off x="1762866" y="3748926"/>
              <a:ext cx="1274770" cy="602638"/>
            </a:xfrm>
            <a:prstGeom prst="wedgeRectCallout">
              <a:avLst>
                <a:gd name="adj1" fmla="val 63753"/>
                <a:gd name="adj2" fmla="val -39015"/>
              </a:avLst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200" dirty="0">
                  <a:solidFill>
                    <a:srgbClr val="FF0000"/>
                  </a:solidFill>
                </a:rPr>
                <a:t>Third Angle Projection</a:t>
              </a:r>
            </a:p>
          </p:txBody>
        </p:sp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1C117D1A-0FB7-2038-0E46-685DE82D4135}"/>
                </a:ext>
              </a:extLst>
            </p:cNvPr>
            <p:cNvSpPr/>
            <p:nvPr/>
          </p:nvSpPr>
          <p:spPr>
            <a:xfrm rot="16200000">
              <a:off x="2700133" y="702011"/>
              <a:ext cx="5985707" cy="3287915"/>
            </a:xfrm>
            <a:prstGeom prst="parallelogram">
              <a:avLst>
                <a:gd name="adj" fmla="val 50708"/>
              </a:avLst>
            </a:prstGeom>
            <a:solidFill>
              <a:srgbClr val="4EA72E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29D0D964-0A3A-7C26-5711-574036CF0A9F}"/>
                </a:ext>
              </a:extLst>
            </p:cNvPr>
            <p:cNvSpPr/>
            <p:nvPr/>
          </p:nvSpPr>
          <p:spPr>
            <a:xfrm rot="16200000" flipV="1">
              <a:off x="2788887" y="2907242"/>
              <a:ext cx="3480279" cy="2286007"/>
            </a:xfrm>
            <a:prstGeom prst="parallelogram">
              <a:avLst>
                <a:gd name="adj" fmla="val 57036"/>
              </a:avLst>
            </a:prstGeom>
            <a:solidFill>
              <a:srgbClr val="4EA72E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4DA8FD4B-A407-8AFE-5A01-5B96F2F9D66C}"/>
                </a:ext>
              </a:extLst>
            </p:cNvPr>
            <p:cNvSpPr/>
            <p:nvPr/>
          </p:nvSpPr>
          <p:spPr>
            <a:xfrm rot="9000000" flipV="1">
              <a:off x="2349326" y="1372596"/>
              <a:ext cx="4486946" cy="3248970"/>
            </a:xfrm>
            <a:prstGeom prst="parallelogram">
              <a:avLst>
                <a:gd name="adj" fmla="val 58457"/>
              </a:avLst>
            </a:prstGeom>
            <a:solidFill>
              <a:srgbClr val="4EA72E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1711F1E5-9059-7D43-4BD2-C9EE6740D09A}"/>
                </a:ext>
              </a:extLst>
            </p:cNvPr>
            <p:cNvSpPr/>
            <p:nvPr/>
          </p:nvSpPr>
          <p:spPr>
            <a:xfrm rot="16200000" flipV="1">
              <a:off x="2827948" y="757290"/>
              <a:ext cx="3411685" cy="2276476"/>
            </a:xfrm>
            <a:prstGeom prst="parallelogram">
              <a:avLst>
                <a:gd name="adj" fmla="val 57036"/>
              </a:avLst>
            </a:prstGeom>
            <a:solidFill>
              <a:srgbClr val="4EA72E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" name="Speech Bubble: Rectangle 51">
              <a:extLst>
                <a:ext uri="{FF2B5EF4-FFF2-40B4-BE49-F238E27FC236}">
                  <a16:creationId xmlns:a16="http://schemas.microsoft.com/office/drawing/2014/main" id="{D370904E-CC53-B526-6FA3-BCFBF788DB9A}"/>
                </a:ext>
              </a:extLst>
            </p:cNvPr>
            <p:cNvSpPr/>
            <p:nvPr/>
          </p:nvSpPr>
          <p:spPr>
            <a:xfrm>
              <a:off x="5955162" y="1594209"/>
              <a:ext cx="1274770" cy="602638"/>
            </a:xfrm>
            <a:prstGeom prst="wedgeRectCallout">
              <a:avLst>
                <a:gd name="adj1" fmla="val -38878"/>
                <a:gd name="adj2" fmla="val 71591"/>
              </a:avLst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200" dirty="0">
                  <a:solidFill>
                    <a:srgbClr val="FF0000"/>
                  </a:solidFill>
                </a:rPr>
                <a:t>First Angle Projection</a:t>
              </a: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6806C06-2B66-4647-2542-895CA71E6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156082"/>
                </a:clrFrom>
                <a:clrTo>
                  <a:srgbClr val="156082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flipH="1">
              <a:off x="4238408" y="1452876"/>
              <a:ext cx="2108697" cy="2312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07439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BA8F1C-07B2-13D3-38A6-06FAD6CBDE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67C8B8E-8A0A-15A3-EABF-9DBB2C766F9F}"/>
              </a:ext>
            </a:extLst>
          </p:cNvPr>
          <p:cNvSpPr txBox="1"/>
          <p:nvPr/>
        </p:nvSpPr>
        <p:spPr>
          <a:xfrm>
            <a:off x="112601" y="85077"/>
            <a:ext cx="50146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sz="1800" b="1" dirty="0"/>
              <a:t>Quadrant System and Orthographic Projection</a:t>
            </a:r>
            <a:endParaRPr lang="en-S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E862D4-1A84-370F-9D5A-D3B9BC9B88B0}"/>
              </a:ext>
            </a:extLst>
          </p:cNvPr>
          <p:cNvSpPr txBox="1"/>
          <p:nvPr/>
        </p:nvSpPr>
        <p:spPr>
          <a:xfrm>
            <a:off x="206341" y="617664"/>
            <a:ext cx="280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First Angle Projection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EBC32E-77C3-73B4-68F2-1BCE0823BFD1}"/>
              </a:ext>
            </a:extLst>
          </p:cNvPr>
          <p:cNvSpPr txBox="1"/>
          <p:nvPr/>
        </p:nvSpPr>
        <p:spPr>
          <a:xfrm>
            <a:off x="4271878" y="617664"/>
            <a:ext cx="280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Third Angle Projection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A76B8286-C8F6-27CC-7EDE-1152192A64F5}"/>
              </a:ext>
            </a:extLst>
          </p:cNvPr>
          <p:cNvSpPr/>
          <p:nvPr/>
        </p:nvSpPr>
        <p:spPr>
          <a:xfrm rot="16200000" flipV="1">
            <a:off x="250546" y="1605818"/>
            <a:ext cx="1866783" cy="955648"/>
          </a:xfrm>
          <a:prstGeom prst="parallelogram">
            <a:avLst>
              <a:gd name="adj" fmla="val 57036"/>
            </a:avLst>
          </a:prstGeom>
          <a:solidFill>
            <a:srgbClr val="4EA72E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EF6BF598-30AD-8585-6BCE-0E3E1CAAACDD}"/>
              </a:ext>
            </a:extLst>
          </p:cNvPr>
          <p:cNvSpPr/>
          <p:nvPr/>
        </p:nvSpPr>
        <p:spPr>
          <a:xfrm rot="16200000" flipV="1">
            <a:off x="700733" y="1835576"/>
            <a:ext cx="969152" cy="496131"/>
          </a:xfrm>
          <a:prstGeom prst="parallelogram">
            <a:avLst>
              <a:gd name="adj" fmla="val 57036"/>
            </a:avLst>
          </a:prstGeom>
          <a:solidFill>
            <a:srgbClr val="AED5A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BA933BF1-67A5-BC3B-7145-67D5157BAD02}"/>
              </a:ext>
            </a:extLst>
          </p:cNvPr>
          <p:cNvSpPr/>
          <p:nvPr/>
        </p:nvSpPr>
        <p:spPr>
          <a:xfrm rot="16200000" flipV="1">
            <a:off x="943021" y="2077864"/>
            <a:ext cx="484576" cy="496131"/>
          </a:xfrm>
          <a:prstGeom prst="parallelogram">
            <a:avLst>
              <a:gd name="adj" fmla="val 57036"/>
            </a:avLst>
          </a:prstGeom>
          <a:solidFill>
            <a:srgbClr val="AED5A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Skydiver Male">
                <a:extLst>
                  <a:ext uri="{FF2B5EF4-FFF2-40B4-BE49-F238E27FC236}">
                    <a16:creationId xmlns:a16="http://schemas.microsoft.com/office/drawing/2014/main" id="{312BE9A5-6BF3-3357-3A4A-981D186EE62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99564068"/>
                  </p:ext>
                </p:extLst>
              </p:nvPr>
            </p:nvGraphicFramePr>
            <p:xfrm>
              <a:off x="3462791" y="2762100"/>
              <a:ext cx="545703" cy="162470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45703" cy="1624707"/>
                    </a:xfrm>
                    <a:prstGeom prst="rect">
                      <a:avLst/>
                    </a:prstGeom>
                  </am3d:spPr>
                  <am3d:camera>
                    <am3d:pos x="0" y="0" z="512674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73714" d="1000000"/>
                    <am3d:preTrans dx="-27279" dy="-17985891" dz="263367"/>
                    <am3d:scale>
                      <am3d:sx n="1000000" d="1000000"/>
                      <am3d:sy n="1000000" d="1000000"/>
                      <am3d:sz n="1000000" d="1000000"/>
                    </am3d:scale>
                    <am3d:rot ax="9154366" ay="-2446007" az="-967680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95957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Skydiver Male">
                <a:extLst>
                  <a:ext uri="{FF2B5EF4-FFF2-40B4-BE49-F238E27FC236}">
                    <a16:creationId xmlns:a16="http://schemas.microsoft.com/office/drawing/2014/main" id="{312BE9A5-6BF3-3357-3A4A-981D186EE62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62791" y="2762100"/>
                <a:ext cx="545703" cy="1624707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632A427-820F-8F1C-C506-52022A7B760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156082"/>
              </a:clrFrom>
              <a:clrTo>
                <a:srgbClr val="156082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402111" y="2083641"/>
            <a:ext cx="1237429" cy="135691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65927DD-A17A-C4EB-E1D6-9697D49A1BF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156082"/>
              </a:clrFrom>
              <a:clrTo>
                <a:srgbClr val="156082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4439001" y="1055413"/>
            <a:ext cx="1237429" cy="1356919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2D7353CE-EBA4-C6B0-C1E1-F7476092A50C}"/>
              </a:ext>
            </a:extLst>
          </p:cNvPr>
          <p:cNvGrpSpPr/>
          <p:nvPr/>
        </p:nvGrpSpPr>
        <p:grpSpPr>
          <a:xfrm>
            <a:off x="5377883" y="1241267"/>
            <a:ext cx="955648" cy="1866783"/>
            <a:chOff x="4750824" y="986995"/>
            <a:chExt cx="955648" cy="1866783"/>
          </a:xfrm>
        </p:grpSpPr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F274CD2B-E2F3-F78D-7032-273F933A4DFD}"/>
                </a:ext>
              </a:extLst>
            </p:cNvPr>
            <p:cNvSpPr/>
            <p:nvPr/>
          </p:nvSpPr>
          <p:spPr>
            <a:xfrm rot="16200000" flipV="1">
              <a:off x="4295256" y="1442563"/>
              <a:ext cx="1866783" cy="955648"/>
            </a:xfrm>
            <a:prstGeom prst="parallelogram">
              <a:avLst>
                <a:gd name="adj" fmla="val 57036"/>
              </a:avLst>
            </a:prstGeom>
            <a:solidFill>
              <a:srgbClr val="4EA72E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3F1C9074-B2CA-D73F-8F48-FAA0A1E01B3C}"/>
                </a:ext>
              </a:extLst>
            </p:cNvPr>
            <p:cNvSpPr/>
            <p:nvPr/>
          </p:nvSpPr>
          <p:spPr>
            <a:xfrm rot="16200000" flipV="1">
              <a:off x="4745443" y="1672321"/>
              <a:ext cx="969152" cy="496131"/>
            </a:xfrm>
            <a:prstGeom prst="parallelogram">
              <a:avLst>
                <a:gd name="adj" fmla="val 57036"/>
              </a:avLst>
            </a:prstGeom>
            <a:solidFill>
              <a:srgbClr val="AED5A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CB296FE7-7BBB-133F-C290-0EC71ED1FD8B}"/>
                </a:ext>
              </a:extLst>
            </p:cNvPr>
            <p:cNvSpPr/>
            <p:nvPr/>
          </p:nvSpPr>
          <p:spPr>
            <a:xfrm rot="16200000" flipV="1">
              <a:off x="4987731" y="1914609"/>
              <a:ext cx="484576" cy="496131"/>
            </a:xfrm>
            <a:prstGeom prst="parallelogram">
              <a:avLst>
                <a:gd name="adj" fmla="val 57036"/>
              </a:avLst>
            </a:prstGeom>
            <a:solidFill>
              <a:srgbClr val="AED5A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FB561DC-7705-D0F5-8D15-A42404F52F74}"/>
              </a:ext>
            </a:extLst>
          </p:cNvPr>
          <p:cNvCxnSpPr>
            <a:cxnSpLocks/>
          </p:cNvCxnSpPr>
          <p:nvPr/>
        </p:nvCxnSpPr>
        <p:spPr>
          <a:xfrm flipH="1" flipV="1">
            <a:off x="2693581" y="2621532"/>
            <a:ext cx="599539" cy="36353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0" name="3D Model 19" descr="Skydiver Male">
                <a:extLst>
                  <a:ext uri="{FF2B5EF4-FFF2-40B4-BE49-F238E27FC236}">
                    <a16:creationId xmlns:a16="http://schemas.microsoft.com/office/drawing/2014/main" id="{FB28BB7F-3EA4-C892-C48A-43294190014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43030681"/>
                  </p:ext>
                </p:extLst>
              </p:nvPr>
            </p:nvGraphicFramePr>
            <p:xfrm>
              <a:off x="7196186" y="2762100"/>
              <a:ext cx="545703" cy="162470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45703" cy="1624707"/>
                    </a:xfrm>
                    <a:prstGeom prst="rect">
                      <a:avLst/>
                    </a:prstGeom>
                  </am3d:spPr>
                  <am3d:camera>
                    <am3d:pos x="0" y="0" z="512674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73714" d="1000000"/>
                    <am3d:preTrans dx="-27279" dy="-17985891" dz="263367"/>
                    <am3d:scale>
                      <am3d:sx n="1000000" d="1000000"/>
                      <am3d:sy n="1000000" d="1000000"/>
                      <am3d:sz n="1000000" d="1000000"/>
                    </am3d:scale>
                    <am3d:rot ax="9154366" ay="-2446007" az="-967680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95957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0" name="3D Model 19" descr="Skydiver Male">
                <a:extLst>
                  <a:ext uri="{FF2B5EF4-FFF2-40B4-BE49-F238E27FC236}">
                    <a16:creationId xmlns:a16="http://schemas.microsoft.com/office/drawing/2014/main" id="{FB28BB7F-3EA4-C892-C48A-43294190014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96186" y="2762100"/>
                <a:ext cx="545703" cy="1624707"/>
              </a:xfrm>
              <a:prstGeom prst="rect">
                <a:avLst/>
              </a:prstGeom>
            </p:spPr>
          </p:pic>
        </mc:Fallback>
      </mc:AlternateContent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5C080BF-4B6C-E60F-5EC4-ABD34DF7A8B8}"/>
              </a:ext>
            </a:extLst>
          </p:cNvPr>
          <p:cNvCxnSpPr>
            <a:cxnSpLocks/>
          </p:cNvCxnSpPr>
          <p:nvPr/>
        </p:nvCxnSpPr>
        <p:spPr>
          <a:xfrm flipH="1" flipV="1">
            <a:off x="6426976" y="2621532"/>
            <a:ext cx="599539" cy="36353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84C412-38BA-3C2B-2CA3-D0BF5D5E78E1}"/>
              </a:ext>
            </a:extLst>
          </p:cNvPr>
          <p:cNvSpPr txBox="1"/>
          <p:nvPr/>
        </p:nvSpPr>
        <p:spPr>
          <a:xfrm>
            <a:off x="184247" y="4434940"/>
            <a:ext cx="4254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Projection is </a:t>
            </a:r>
            <a:r>
              <a:rPr lang="en-US" dirty="0">
                <a:solidFill>
                  <a:srgbClr val="FF0000"/>
                </a:solidFill>
              </a:rPr>
              <a:t>behind</a:t>
            </a:r>
            <a:r>
              <a:rPr lang="en-US" dirty="0"/>
              <a:t> the object.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2DC0598-37A5-4AFB-BEED-49398A88D8FC}"/>
              </a:ext>
            </a:extLst>
          </p:cNvPr>
          <p:cNvSpPr txBox="1"/>
          <p:nvPr/>
        </p:nvSpPr>
        <p:spPr>
          <a:xfrm>
            <a:off x="4439001" y="4409699"/>
            <a:ext cx="4254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Projection is </a:t>
            </a:r>
            <a:r>
              <a:rPr lang="en-US" dirty="0">
                <a:solidFill>
                  <a:srgbClr val="FF0000"/>
                </a:solidFill>
              </a:rPr>
              <a:t>in front of</a:t>
            </a:r>
            <a:r>
              <a:rPr lang="en-US" dirty="0"/>
              <a:t> the object.</a:t>
            </a:r>
          </a:p>
        </p:txBody>
      </p:sp>
    </p:spTree>
    <p:extLst>
      <p:ext uri="{BB962C8B-B14F-4D97-AF65-F5344CB8AC3E}">
        <p14:creationId xmlns:p14="http://schemas.microsoft.com/office/powerpoint/2010/main" val="4100255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971561-16A4-D469-A42F-DF7E57C0DD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97F0137B-E5CB-E40F-D7FB-11E3EE93018E}"/>
              </a:ext>
            </a:extLst>
          </p:cNvPr>
          <p:cNvSpPr/>
          <p:nvPr/>
        </p:nvSpPr>
        <p:spPr>
          <a:xfrm rot="16200000">
            <a:off x="1498475" y="1755625"/>
            <a:ext cx="2043968" cy="1139458"/>
          </a:xfrm>
          <a:prstGeom prst="parallelogram">
            <a:avLst>
              <a:gd name="adj" fmla="val 56363"/>
            </a:avLst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4675DA24-F5B0-79F2-B8A6-F8DC5D9FE38C}"/>
              </a:ext>
            </a:extLst>
          </p:cNvPr>
          <p:cNvSpPr/>
          <p:nvPr/>
        </p:nvSpPr>
        <p:spPr>
          <a:xfrm rot="9000000" flipV="1">
            <a:off x="568035" y="2893440"/>
            <a:ext cx="2397677" cy="1140356"/>
          </a:xfrm>
          <a:prstGeom prst="parallelogram">
            <a:avLst>
              <a:gd name="adj" fmla="val 58457"/>
            </a:avLst>
          </a:prstGeom>
          <a:solidFill>
            <a:srgbClr val="92D05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280C8326-3FDB-D5F4-2715-8940347CC39D}"/>
              </a:ext>
            </a:extLst>
          </p:cNvPr>
          <p:cNvSpPr/>
          <p:nvPr/>
        </p:nvSpPr>
        <p:spPr>
          <a:xfrm rot="16200000" flipV="1">
            <a:off x="63147" y="1683781"/>
            <a:ext cx="2267991" cy="1507169"/>
          </a:xfrm>
          <a:prstGeom prst="parallelogram">
            <a:avLst>
              <a:gd name="adj" fmla="val 57036"/>
            </a:avLst>
          </a:prstGeom>
          <a:solidFill>
            <a:srgbClr val="92D05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A9A9433-749C-F3CE-964E-D07EF6064A42}"/>
              </a:ext>
            </a:extLst>
          </p:cNvPr>
          <p:cNvSpPr txBox="1"/>
          <p:nvPr/>
        </p:nvSpPr>
        <p:spPr>
          <a:xfrm>
            <a:off x="130719" y="95070"/>
            <a:ext cx="4224464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u="sng" dirty="0"/>
              <a:t>First-angle projection</a:t>
            </a:r>
            <a:r>
              <a:rPr lang="en-SG" sz="1400" u="sng" dirty="0"/>
              <a:t>:</a:t>
            </a:r>
          </a:p>
          <a:p>
            <a:endParaRPr lang="en-SG" sz="1400" u="sng" dirty="0"/>
          </a:p>
          <a:p>
            <a:r>
              <a:rPr lang="en-SG" sz="1400" dirty="0"/>
              <a:t>T = elevation / front</a:t>
            </a:r>
          </a:p>
          <a:p>
            <a:r>
              <a:rPr lang="en-SG" sz="1400" dirty="0"/>
              <a:t>S = end / side</a:t>
            </a:r>
          </a:p>
          <a:p>
            <a:r>
              <a:rPr lang="en-SG" sz="1400" dirty="0"/>
              <a:t>P = plan / top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F85975F-16D5-5708-330F-87A0EE42C724}"/>
              </a:ext>
            </a:extLst>
          </p:cNvPr>
          <p:cNvSpPr txBox="1"/>
          <p:nvPr/>
        </p:nvSpPr>
        <p:spPr>
          <a:xfrm>
            <a:off x="2591140" y="3883891"/>
            <a:ext cx="292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>
                <a:solidFill>
                  <a:srgbClr val="FF0000"/>
                </a:solidFill>
              </a:rPr>
              <a:t>T</a:t>
            </a:r>
            <a:endParaRPr lang="en-GB" b="1">
              <a:solidFill>
                <a:srgbClr val="FF0000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50D1840-44CD-C81B-87F9-665D878D467F}"/>
              </a:ext>
            </a:extLst>
          </p:cNvPr>
          <p:cNvCxnSpPr>
            <a:cxnSpLocks/>
          </p:cNvCxnSpPr>
          <p:nvPr/>
        </p:nvCxnSpPr>
        <p:spPr>
          <a:xfrm flipH="1" flipV="1">
            <a:off x="2205833" y="3540232"/>
            <a:ext cx="412121" cy="36354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296F9598-56A1-4091-9A84-90F8EA802FD6}"/>
              </a:ext>
            </a:extLst>
          </p:cNvPr>
          <p:cNvSpPr txBox="1"/>
          <p:nvPr/>
        </p:nvSpPr>
        <p:spPr>
          <a:xfrm>
            <a:off x="326101" y="3935946"/>
            <a:ext cx="520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>
                <a:solidFill>
                  <a:srgbClr val="FF0000"/>
                </a:solidFill>
              </a:rPr>
              <a:t>S1</a:t>
            </a:r>
            <a:endParaRPr lang="en-GB" b="1">
              <a:solidFill>
                <a:srgbClr val="FF0000"/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8300785-60E3-68F4-1394-CA3EA5360AA2}"/>
              </a:ext>
            </a:extLst>
          </p:cNvPr>
          <p:cNvCxnSpPr>
            <a:cxnSpLocks/>
          </p:cNvCxnSpPr>
          <p:nvPr/>
        </p:nvCxnSpPr>
        <p:spPr>
          <a:xfrm>
            <a:off x="1618230" y="1715098"/>
            <a:ext cx="0" cy="54654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14FC971-9E2D-132E-C1E7-1272F91B06B3}"/>
              </a:ext>
            </a:extLst>
          </p:cNvPr>
          <p:cNvSpPr txBox="1"/>
          <p:nvPr/>
        </p:nvSpPr>
        <p:spPr>
          <a:xfrm>
            <a:off x="1522717" y="1388574"/>
            <a:ext cx="292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>
                <a:solidFill>
                  <a:srgbClr val="FF0000"/>
                </a:solidFill>
              </a:rPr>
              <a:t>P</a:t>
            </a:r>
            <a:endParaRPr lang="en-GB" b="1">
              <a:solidFill>
                <a:srgbClr val="FF0000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335CD38-ED46-3AB1-15CB-062559F81F08}"/>
              </a:ext>
            </a:extLst>
          </p:cNvPr>
          <p:cNvCxnSpPr>
            <a:cxnSpLocks/>
          </p:cNvCxnSpPr>
          <p:nvPr/>
        </p:nvCxnSpPr>
        <p:spPr>
          <a:xfrm>
            <a:off x="3487910" y="2683211"/>
            <a:ext cx="459946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3AB5CF0-407E-BF64-5B93-9D9525F79112}"/>
              </a:ext>
            </a:extLst>
          </p:cNvPr>
          <p:cNvCxnSpPr>
            <a:cxnSpLocks/>
          </p:cNvCxnSpPr>
          <p:nvPr/>
        </p:nvCxnSpPr>
        <p:spPr>
          <a:xfrm flipV="1">
            <a:off x="6706211" y="1122840"/>
            <a:ext cx="0" cy="29153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1E1C909-C40F-004D-12A6-073FDE4540E2}"/>
              </a:ext>
            </a:extLst>
          </p:cNvPr>
          <p:cNvSpPr txBox="1"/>
          <p:nvPr/>
        </p:nvSpPr>
        <p:spPr>
          <a:xfrm>
            <a:off x="2251601" y="2008966"/>
            <a:ext cx="953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/>
              <a:t>Base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F75A5CE-3EDC-A9C4-0B07-7B7D3AF6699F}"/>
              </a:ext>
            </a:extLst>
          </p:cNvPr>
          <p:cNvSpPr txBox="1"/>
          <p:nvPr/>
        </p:nvSpPr>
        <p:spPr>
          <a:xfrm>
            <a:off x="3683655" y="210293"/>
            <a:ext cx="514493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Unfold such that elevation view is adjacent to  / </a:t>
            </a:r>
            <a:r>
              <a:rPr lang="en-SG" sz="1400" dirty="0" err="1"/>
              <a:t>center</a:t>
            </a:r>
            <a:r>
              <a:rPr lang="en-SG" sz="1400" dirty="0"/>
              <a:t> of other views.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First-angle projections are </a:t>
            </a:r>
            <a:r>
              <a:rPr lang="en-SG" sz="1400" dirty="0">
                <a:highlight>
                  <a:srgbClr val="FFFF00"/>
                </a:highlight>
              </a:rPr>
              <a:t>behind</a:t>
            </a:r>
            <a:r>
              <a:rPr lang="en-SG" sz="1400" dirty="0"/>
              <a:t> the object.</a:t>
            </a:r>
          </a:p>
        </p:txBody>
      </p:sp>
      <p:sp>
        <p:nvSpPr>
          <p:cNvPr id="33" name="Arrow: Curved Right 60">
            <a:extLst>
              <a:ext uri="{FF2B5EF4-FFF2-40B4-BE49-F238E27FC236}">
                <a16:creationId xmlns:a16="http://schemas.microsoft.com/office/drawing/2014/main" id="{DD31AE4B-10DD-E73D-2F8B-ED5F531D82A6}"/>
              </a:ext>
            </a:extLst>
          </p:cNvPr>
          <p:cNvSpPr/>
          <p:nvPr/>
        </p:nvSpPr>
        <p:spPr>
          <a:xfrm rot="16970471">
            <a:off x="1867471" y="1786741"/>
            <a:ext cx="155357" cy="345075"/>
          </a:xfrm>
          <a:prstGeom prst="curved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>
              <a:solidFill>
                <a:schemeClr val="tx1"/>
              </a:solidFill>
            </a:endParaRPr>
          </a:p>
        </p:txBody>
      </p:sp>
      <p:sp>
        <p:nvSpPr>
          <p:cNvPr id="34" name="Arrow: Curved Right 61">
            <a:extLst>
              <a:ext uri="{FF2B5EF4-FFF2-40B4-BE49-F238E27FC236}">
                <a16:creationId xmlns:a16="http://schemas.microsoft.com/office/drawing/2014/main" id="{72013712-BF5A-5D92-34A5-84D8FBB71A3C}"/>
              </a:ext>
            </a:extLst>
          </p:cNvPr>
          <p:cNvSpPr/>
          <p:nvPr/>
        </p:nvSpPr>
        <p:spPr>
          <a:xfrm rot="12042724" flipV="1">
            <a:off x="1327710" y="2912592"/>
            <a:ext cx="194679" cy="347097"/>
          </a:xfrm>
          <a:prstGeom prst="curved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>
              <a:solidFill>
                <a:schemeClr val="tx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ADD899-7A08-E734-5193-EF3B55F6D7E4}"/>
              </a:ext>
            </a:extLst>
          </p:cNvPr>
          <p:cNvSpPr txBox="1"/>
          <p:nvPr/>
        </p:nvSpPr>
        <p:spPr>
          <a:xfrm>
            <a:off x="5083719" y="2403149"/>
            <a:ext cx="16281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dirty="0"/>
              <a:t>Vertical partition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2A002D7-F057-EFB1-2779-18AE1A74ECEF}"/>
              </a:ext>
            </a:extLst>
          </p:cNvPr>
          <p:cNvSpPr txBox="1"/>
          <p:nvPr/>
        </p:nvSpPr>
        <p:spPr>
          <a:xfrm>
            <a:off x="5202521" y="1759895"/>
            <a:ext cx="1178169" cy="307777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1400" dirty="0"/>
              <a:t>Elevation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D3A978-4696-8D27-CE71-B2D4C151EF4D}"/>
              </a:ext>
            </a:extLst>
          </p:cNvPr>
          <p:cNvSpPr txBox="1"/>
          <p:nvPr/>
        </p:nvSpPr>
        <p:spPr>
          <a:xfrm>
            <a:off x="5460587" y="3267520"/>
            <a:ext cx="610733" cy="307777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1400" dirty="0"/>
              <a:t>Plan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C1192E0-38BC-E849-7A44-0048B3844659}"/>
              </a:ext>
            </a:extLst>
          </p:cNvPr>
          <p:cNvSpPr txBox="1"/>
          <p:nvPr/>
        </p:nvSpPr>
        <p:spPr>
          <a:xfrm>
            <a:off x="1681870" y="3059632"/>
            <a:ext cx="9532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/>
              <a:t>Horizontal partition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A35CAC-6CDC-B919-6E61-7E03492B2CDD}"/>
              </a:ext>
            </a:extLst>
          </p:cNvPr>
          <p:cNvSpPr txBox="1"/>
          <p:nvPr/>
        </p:nvSpPr>
        <p:spPr>
          <a:xfrm>
            <a:off x="1157959" y="2236859"/>
            <a:ext cx="9532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/>
              <a:t>Vertical partition </a:t>
            </a:r>
          </a:p>
        </p:txBody>
      </p:sp>
      <p:sp>
        <p:nvSpPr>
          <p:cNvPr id="40" name="Parallelogram 39">
            <a:extLst>
              <a:ext uri="{FF2B5EF4-FFF2-40B4-BE49-F238E27FC236}">
                <a16:creationId xmlns:a16="http://schemas.microsoft.com/office/drawing/2014/main" id="{21E590B8-3EC6-0FB6-684E-7465AD8C634D}"/>
              </a:ext>
            </a:extLst>
          </p:cNvPr>
          <p:cNvSpPr/>
          <p:nvPr/>
        </p:nvSpPr>
        <p:spPr>
          <a:xfrm rot="16200000">
            <a:off x="-16092" y="2617228"/>
            <a:ext cx="2043968" cy="1139458"/>
          </a:xfrm>
          <a:prstGeom prst="parallelogram">
            <a:avLst>
              <a:gd name="adj" fmla="val 56363"/>
            </a:avLst>
          </a:prstGeom>
          <a:solidFill>
            <a:srgbClr val="92D05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F4AE26B-5B80-808C-9E32-991727892F6D}"/>
              </a:ext>
            </a:extLst>
          </p:cNvPr>
          <p:cNvSpPr txBox="1"/>
          <p:nvPr/>
        </p:nvSpPr>
        <p:spPr>
          <a:xfrm>
            <a:off x="1024541" y="3482022"/>
            <a:ext cx="953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/>
              <a:t>Lid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EF21803-504A-EE77-B23C-83B9E15E2AB5}"/>
              </a:ext>
            </a:extLst>
          </p:cNvPr>
          <p:cNvCxnSpPr>
            <a:cxnSpLocks/>
          </p:cNvCxnSpPr>
          <p:nvPr/>
        </p:nvCxnSpPr>
        <p:spPr>
          <a:xfrm flipV="1">
            <a:off x="432351" y="3571361"/>
            <a:ext cx="520227" cy="38045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B7392C6-1621-E650-7377-ADC34FA98A11}"/>
              </a:ext>
            </a:extLst>
          </p:cNvPr>
          <p:cNvCxnSpPr>
            <a:cxnSpLocks/>
          </p:cNvCxnSpPr>
          <p:nvPr/>
        </p:nvCxnSpPr>
        <p:spPr>
          <a:xfrm flipH="1">
            <a:off x="2432594" y="2276662"/>
            <a:ext cx="407040" cy="34207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4A79D4DC-EA33-15BC-7A15-C155D505E838}"/>
              </a:ext>
            </a:extLst>
          </p:cNvPr>
          <p:cNvSpPr txBox="1"/>
          <p:nvPr/>
        </p:nvSpPr>
        <p:spPr>
          <a:xfrm>
            <a:off x="2849431" y="2034655"/>
            <a:ext cx="44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>
                <a:solidFill>
                  <a:srgbClr val="FF0000"/>
                </a:solidFill>
              </a:rPr>
              <a:t>S2</a:t>
            </a:r>
            <a:endParaRPr lang="en-GB" b="1">
              <a:solidFill>
                <a:srgbClr val="FF0000"/>
              </a:solidFill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62B2B58-C78A-5F05-455A-F1A7982386A4}"/>
              </a:ext>
            </a:extLst>
          </p:cNvPr>
          <p:cNvCxnSpPr>
            <a:cxnSpLocks/>
          </p:cNvCxnSpPr>
          <p:nvPr/>
        </p:nvCxnSpPr>
        <p:spPr>
          <a:xfrm flipV="1">
            <a:off x="4834168" y="1199208"/>
            <a:ext cx="0" cy="28389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30606708-83AB-0AFA-C75C-4D968CF67C9B}"/>
              </a:ext>
            </a:extLst>
          </p:cNvPr>
          <p:cNvSpPr txBox="1"/>
          <p:nvPr/>
        </p:nvSpPr>
        <p:spPr>
          <a:xfrm>
            <a:off x="3831516" y="1759895"/>
            <a:ext cx="670455" cy="307777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en-SG" sz="1400" dirty="0"/>
              <a:t>End 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DE693A2-9D74-AA9C-6B5B-AD1F64C6BF5C}"/>
              </a:ext>
            </a:extLst>
          </p:cNvPr>
          <p:cNvSpPr txBox="1"/>
          <p:nvPr/>
        </p:nvSpPr>
        <p:spPr>
          <a:xfrm>
            <a:off x="7281646" y="1759895"/>
            <a:ext cx="679273" cy="307777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en-SG" sz="1400" dirty="0"/>
              <a:t>End 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1417888-3516-3E7D-B0BC-CCE220FA98C1}"/>
              </a:ext>
            </a:extLst>
          </p:cNvPr>
          <p:cNvSpPr txBox="1"/>
          <p:nvPr/>
        </p:nvSpPr>
        <p:spPr>
          <a:xfrm>
            <a:off x="7341103" y="2386971"/>
            <a:ext cx="953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/>
              <a:t>Base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1B20E02-7E1A-9914-D3DB-96870691E1D8}"/>
              </a:ext>
            </a:extLst>
          </p:cNvPr>
          <p:cNvSpPr txBox="1"/>
          <p:nvPr/>
        </p:nvSpPr>
        <p:spPr>
          <a:xfrm>
            <a:off x="3880900" y="2427592"/>
            <a:ext cx="953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/>
              <a:t>Lid 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1F877C5-6054-982F-AF0F-5AF23B893D66}"/>
              </a:ext>
            </a:extLst>
          </p:cNvPr>
          <p:cNvSpPr txBox="1"/>
          <p:nvPr/>
        </p:nvSpPr>
        <p:spPr>
          <a:xfrm>
            <a:off x="4986165" y="2760346"/>
            <a:ext cx="16281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dirty="0"/>
              <a:t>Horizontal partition 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AF4F7FE-DD5C-4CD7-5B8C-F9F8679DBB1B}"/>
              </a:ext>
            </a:extLst>
          </p:cNvPr>
          <p:cNvSpPr txBox="1"/>
          <p:nvPr/>
        </p:nvSpPr>
        <p:spPr>
          <a:xfrm>
            <a:off x="3683655" y="4196113"/>
            <a:ext cx="51449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Elevation is always on the vertical partition of the box.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400" dirty="0"/>
              <a:t>Plan is always on the horizontal partition of the box.</a:t>
            </a:r>
          </a:p>
        </p:txBody>
      </p:sp>
      <p:sp>
        <p:nvSpPr>
          <p:cNvPr id="52" name="Arrow: Curved Right 100">
            <a:extLst>
              <a:ext uri="{FF2B5EF4-FFF2-40B4-BE49-F238E27FC236}">
                <a16:creationId xmlns:a16="http://schemas.microsoft.com/office/drawing/2014/main" id="{BB0488B3-F950-B118-403C-9FABD8CF4F3C}"/>
              </a:ext>
            </a:extLst>
          </p:cNvPr>
          <p:cNvSpPr/>
          <p:nvPr/>
        </p:nvSpPr>
        <p:spPr>
          <a:xfrm rot="13634337" flipV="1">
            <a:off x="384214" y="2783169"/>
            <a:ext cx="155357" cy="292970"/>
          </a:xfrm>
          <a:prstGeom prst="curved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7883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FD911C-6327-5178-57FE-856A3D95FB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046842-1B7A-78FE-80C0-F9E8F790D44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156082"/>
              </a:clrFrom>
              <a:clrTo>
                <a:srgbClr val="156082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547918" y="462779"/>
            <a:ext cx="1504077" cy="164931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A3D0B9-AC12-163E-CA33-F6DB1CF2F681}"/>
              </a:ext>
            </a:extLst>
          </p:cNvPr>
          <p:cNvSpPr txBox="1"/>
          <p:nvPr/>
        </p:nvSpPr>
        <p:spPr>
          <a:xfrm>
            <a:off x="235397" y="2047720"/>
            <a:ext cx="312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>
                <a:solidFill>
                  <a:srgbClr val="FF0000"/>
                </a:solidFill>
              </a:rPr>
              <a:t>S</a:t>
            </a:r>
            <a:endParaRPr lang="en-GB" sz="1600" b="1">
              <a:solidFill>
                <a:srgbClr val="FF0000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EBD3731-E4C5-172B-CC88-6407FFDD0E67}"/>
              </a:ext>
            </a:extLst>
          </p:cNvPr>
          <p:cNvCxnSpPr>
            <a:cxnSpLocks/>
          </p:cNvCxnSpPr>
          <p:nvPr/>
        </p:nvCxnSpPr>
        <p:spPr>
          <a:xfrm flipV="1">
            <a:off x="547918" y="1846634"/>
            <a:ext cx="285799" cy="26103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A4797E0-3899-696D-DD46-97BE4076514A}"/>
              </a:ext>
            </a:extLst>
          </p:cNvPr>
          <p:cNvCxnSpPr>
            <a:cxnSpLocks/>
          </p:cNvCxnSpPr>
          <p:nvPr/>
        </p:nvCxnSpPr>
        <p:spPr>
          <a:xfrm flipH="1" flipV="1">
            <a:off x="1711569" y="1913201"/>
            <a:ext cx="252693" cy="19446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477879A-3CF8-663B-59AF-C30946F82E05}"/>
              </a:ext>
            </a:extLst>
          </p:cNvPr>
          <p:cNvSpPr txBox="1"/>
          <p:nvPr/>
        </p:nvSpPr>
        <p:spPr>
          <a:xfrm>
            <a:off x="1998273" y="2022063"/>
            <a:ext cx="312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>
                <a:solidFill>
                  <a:srgbClr val="FF0000"/>
                </a:solidFill>
              </a:rPr>
              <a:t>T</a:t>
            </a:r>
            <a:endParaRPr lang="en-GB" sz="1600" b="1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4ADE5A-D635-AB0D-6184-E41E39D27AE7}"/>
              </a:ext>
            </a:extLst>
          </p:cNvPr>
          <p:cNvSpPr txBox="1"/>
          <p:nvPr/>
        </p:nvSpPr>
        <p:spPr>
          <a:xfrm>
            <a:off x="2140694" y="4223785"/>
            <a:ext cx="312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>
                <a:solidFill>
                  <a:srgbClr val="FF0000"/>
                </a:solidFill>
              </a:rPr>
              <a:t>T</a:t>
            </a:r>
            <a:endParaRPr lang="en-GB" sz="1600" b="1">
              <a:solidFill>
                <a:srgbClr val="FF0000"/>
              </a:solidFill>
            </a:endParaRP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F2DC5CAE-D54B-DD48-1C0D-B70BCDD34778}"/>
              </a:ext>
            </a:extLst>
          </p:cNvPr>
          <p:cNvSpPr/>
          <p:nvPr/>
        </p:nvSpPr>
        <p:spPr>
          <a:xfrm rot="16200000">
            <a:off x="1173005" y="2613014"/>
            <a:ext cx="1803149" cy="983470"/>
          </a:xfrm>
          <a:prstGeom prst="parallelogram">
            <a:avLst>
              <a:gd name="adj" fmla="val 60508"/>
            </a:avLst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2582D133-DA89-559B-A70D-CEB165B034C8}"/>
              </a:ext>
            </a:extLst>
          </p:cNvPr>
          <p:cNvSpPr/>
          <p:nvPr/>
        </p:nvSpPr>
        <p:spPr>
          <a:xfrm rot="9000000" flipV="1">
            <a:off x="398692" y="3591413"/>
            <a:ext cx="2069443" cy="992474"/>
          </a:xfrm>
          <a:prstGeom prst="parallelogram">
            <a:avLst>
              <a:gd name="adj" fmla="val 57614"/>
            </a:avLst>
          </a:prstGeom>
          <a:solidFill>
            <a:srgbClr val="92D05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50F7D039-A11C-C5C1-22BE-316598F6F434}"/>
              </a:ext>
            </a:extLst>
          </p:cNvPr>
          <p:cNvSpPr/>
          <p:nvPr/>
        </p:nvSpPr>
        <p:spPr>
          <a:xfrm rot="16200000" flipV="1">
            <a:off x="-45263" y="2544060"/>
            <a:ext cx="1973878" cy="1300842"/>
          </a:xfrm>
          <a:prstGeom prst="parallelogram">
            <a:avLst>
              <a:gd name="adj" fmla="val 57036"/>
            </a:avLst>
          </a:prstGeom>
          <a:solidFill>
            <a:srgbClr val="92D05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DBB1013-E506-7ADE-D628-3F7D301B066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156082"/>
              </a:clrFrom>
              <a:clrTo>
                <a:srgbClr val="156082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661088" y="2709561"/>
            <a:ext cx="1504077" cy="1649315"/>
          </a:xfrm>
          <a:prstGeom prst="rect">
            <a:avLst/>
          </a:prstGeom>
        </p:spPr>
      </p:pic>
      <p:sp>
        <p:nvSpPr>
          <p:cNvPr id="12" name="Parallelogram 11">
            <a:extLst>
              <a:ext uri="{FF2B5EF4-FFF2-40B4-BE49-F238E27FC236}">
                <a16:creationId xmlns:a16="http://schemas.microsoft.com/office/drawing/2014/main" id="{20A063EE-9FA7-DF39-1CA2-2241EF9BC4FE}"/>
              </a:ext>
            </a:extLst>
          </p:cNvPr>
          <p:cNvSpPr/>
          <p:nvPr/>
        </p:nvSpPr>
        <p:spPr>
          <a:xfrm rot="16200000">
            <a:off x="-112845" y="3355132"/>
            <a:ext cx="1778906" cy="983470"/>
          </a:xfrm>
          <a:prstGeom prst="parallelogram">
            <a:avLst>
              <a:gd name="adj" fmla="val 56363"/>
            </a:avLst>
          </a:prstGeom>
          <a:solidFill>
            <a:srgbClr val="92D05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F6129B-4B40-1B05-B968-9FEB915EA055}"/>
              </a:ext>
            </a:extLst>
          </p:cNvPr>
          <p:cNvCxnSpPr>
            <a:cxnSpLocks/>
          </p:cNvCxnSpPr>
          <p:nvPr/>
        </p:nvCxnSpPr>
        <p:spPr>
          <a:xfrm flipH="1" flipV="1">
            <a:off x="1848777" y="4164413"/>
            <a:ext cx="252693" cy="19446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B9DE3AD-10A3-7005-BE17-DF80B8F5CB9F}"/>
              </a:ext>
            </a:extLst>
          </p:cNvPr>
          <p:cNvCxnSpPr>
            <a:cxnSpLocks/>
          </p:cNvCxnSpPr>
          <p:nvPr/>
        </p:nvCxnSpPr>
        <p:spPr>
          <a:xfrm flipV="1">
            <a:off x="661088" y="3908540"/>
            <a:ext cx="285799" cy="26103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924C751-A1CF-F9CC-202D-25CB58F28EDD}"/>
              </a:ext>
            </a:extLst>
          </p:cNvPr>
          <p:cNvSpPr txBox="1"/>
          <p:nvPr/>
        </p:nvSpPr>
        <p:spPr>
          <a:xfrm>
            <a:off x="192307" y="4283101"/>
            <a:ext cx="312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>
                <a:solidFill>
                  <a:srgbClr val="FF0000"/>
                </a:solidFill>
              </a:rPr>
              <a:t>S</a:t>
            </a:r>
            <a:endParaRPr lang="en-GB" sz="1600" b="1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872A02-B20C-7C4D-8D63-40EDA625A29F}"/>
              </a:ext>
            </a:extLst>
          </p:cNvPr>
          <p:cNvSpPr txBox="1"/>
          <p:nvPr/>
        </p:nvSpPr>
        <p:spPr>
          <a:xfrm>
            <a:off x="2718743" y="36502"/>
            <a:ext cx="6614727" cy="893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SG" sz="1400" u="sng" dirty="0"/>
              <a:t>Comment: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sz="1400" dirty="0"/>
              <a:t>Notice that P may not be given, because plan view is always from above.</a:t>
            </a:r>
            <a:endParaRPr lang="en-GB" sz="140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DDC71E1-D9FA-5252-3287-DADE3B5ACD0D}"/>
              </a:ext>
            </a:extLst>
          </p:cNvPr>
          <p:cNvCxnSpPr>
            <a:cxnSpLocks/>
          </p:cNvCxnSpPr>
          <p:nvPr/>
        </p:nvCxnSpPr>
        <p:spPr>
          <a:xfrm>
            <a:off x="3351111" y="3172439"/>
            <a:ext cx="490749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4BB5F0-B641-9613-1D86-A62A85459A1D}"/>
              </a:ext>
            </a:extLst>
          </p:cNvPr>
          <p:cNvCxnSpPr>
            <a:cxnSpLocks/>
          </p:cNvCxnSpPr>
          <p:nvPr/>
        </p:nvCxnSpPr>
        <p:spPr>
          <a:xfrm flipV="1">
            <a:off x="6784941" y="1507571"/>
            <a:ext cx="0" cy="31106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3C2205B-16AA-37DA-CBD8-8D980214B752}"/>
              </a:ext>
            </a:extLst>
          </p:cNvPr>
          <p:cNvSpPr txBox="1"/>
          <p:nvPr/>
        </p:nvSpPr>
        <p:spPr>
          <a:xfrm>
            <a:off x="5209701" y="2873622"/>
            <a:ext cx="13459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Vertical partition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D9F6D56-FC75-D0EA-AB12-2C25C30B0113}"/>
              </a:ext>
            </a:extLst>
          </p:cNvPr>
          <p:cNvCxnSpPr>
            <a:cxnSpLocks/>
          </p:cNvCxnSpPr>
          <p:nvPr/>
        </p:nvCxnSpPr>
        <p:spPr>
          <a:xfrm flipV="1">
            <a:off x="4787527" y="1589053"/>
            <a:ext cx="0" cy="31308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DA25082-0D11-17D8-5379-B7DDC1FFA259}"/>
              </a:ext>
            </a:extLst>
          </p:cNvPr>
          <p:cNvSpPr txBox="1"/>
          <p:nvPr/>
        </p:nvSpPr>
        <p:spPr>
          <a:xfrm>
            <a:off x="7241498" y="2873622"/>
            <a:ext cx="1017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Base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987E20-3BB1-1C39-B661-7545B5FD16FE}"/>
              </a:ext>
            </a:extLst>
          </p:cNvPr>
          <p:cNvSpPr txBox="1"/>
          <p:nvPr/>
        </p:nvSpPr>
        <p:spPr>
          <a:xfrm>
            <a:off x="3846851" y="2891313"/>
            <a:ext cx="1017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Lid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ECCEA6E-005A-66BD-B627-FF10129DF544}"/>
              </a:ext>
            </a:extLst>
          </p:cNvPr>
          <p:cNvSpPr txBox="1"/>
          <p:nvPr/>
        </p:nvSpPr>
        <p:spPr>
          <a:xfrm>
            <a:off x="5141968" y="3254740"/>
            <a:ext cx="15608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Horizontal partition 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DCD3A4E-9A3C-2EC6-87E2-7EF24C19DFC5}"/>
              </a:ext>
            </a:extLst>
          </p:cNvPr>
          <p:cNvGrpSpPr/>
          <p:nvPr/>
        </p:nvGrpSpPr>
        <p:grpSpPr>
          <a:xfrm>
            <a:off x="7132866" y="1706322"/>
            <a:ext cx="1048377" cy="989875"/>
            <a:chOff x="9637776" y="1965960"/>
            <a:chExt cx="1469811" cy="138779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F820497-F463-DC42-E4DB-44DBD7ABF8DA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1965960"/>
              <a:ext cx="804671" cy="11450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4182D19-3EFE-1FE0-092C-34D90CC2DC24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1965960"/>
              <a:ext cx="0" cy="138779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047AD1-797C-4765-9FE1-ECCD7C3A3771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76" y="3353752"/>
              <a:ext cx="146981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2A8297F-97B3-9FDD-F134-357EFCE67ED4}"/>
                </a:ext>
              </a:extLst>
            </p:cNvPr>
            <p:cNvCxnSpPr>
              <a:cxnSpLocks/>
            </p:cNvCxnSpPr>
            <p:nvPr/>
          </p:nvCxnSpPr>
          <p:spPr>
            <a:xfrm>
              <a:off x="10442448" y="3111001"/>
              <a:ext cx="66513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B3831A8-C559-9162-A8C0-9DFDB1CB8C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07587" y="3111000"/>
              <a:ext cx="0" cy="22275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96DAB8E-A740-8E86-4748-AD9298E92CD2}"/>
              </a:ext>
            </a:extLst>
          </p:cNvPr>
          <p:cNvGrpSpPr/>
          <p:nvPr/>
        </p:nvGrpSpPr>
        <p:grpSpPr>
          <a:xfrm rot="5400000">
            <a:off x="5379380" y="3647157"/>
            <a:ext cx="1007618" cy="941377"/>
            <a:chOff x="9690394" y="4430333"/>
            <a:chExt cx="1412668" cy="1319799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740E271-6F46-B4D5-6EF2-027AB3F2DFD4}"/>
                </a:ext>
              </a:extLst>
            </p:cNvPr>
            <p:cNvSpPr/>
            <p:nvPr/>
          </p:nvSpPr>
          <p:spPr>
            <a:xfrm>
              <a:off x="9690394" y="4430333"/>
              <a:ext cx="1412665" cy="131979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EDE947C-34D6-78EC-79B2-E96D7B5ED1CF}"/>
                </a:ext>
              </a:extLst>
            </p:cNvPr>
            <p:cNvSpPr/>
            <p:nvPr/>
          </p:nvSpPr>
          <p:spPr>
            <a:xfrm>
              <a:off x="10638652" y="4430337"/>
              <a:ext cx="464410" cy="131979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FD34E77-B175-1FD0-F60F-E4EDCC9A649D}"/>
              </a:ext>
            </a:extLst>
          </p:cNvPr>
          <p:cNvGrpSpPr/>
          <p:nvPr/>
        </p:nvGrpSpPr>
        <p:grpSpPr>
          <a:xfrm>
            <a:off x="5411484" y="1676315"/>
            <a:ext cx="942396" cy="975606"/>
            <a:chOff x="6943810" y="1965960"/>
            <a:chExt cx="1321228" cy="1367788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E210D25D-1426-FF15-3792-218E4C268030}"/>
                </a:ext>
              </a:extLst>
            </p:cNvPr>
            <p:cNvSpPr/>
            <p:nvPr/>
          </p:nvSpPr>
          <p:spPr>
            <a:xfrm>
              <a:off x="6943810" y="1965960"/>
              <a:ext cx="1321227" cy="13677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7DE3065-EF96-933A-9526-2D27C07C5BBF}"/>
                </a:ext>
              </a:extLst>
            </p:cNvPr>
            <p:cNvSpPr/>
            <p:nvPr/>
          </p:nvSpPr>
          <p:spPr>
            <a:xfrm>
              <a:off x="6944524" y="3072531"/>
              <a:ext cx="1320514" cy="2612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E955723B-61AF-2E54-8516-2ECA6BA82047}"/>
              </a:ext>
            </a:extLst>
          </p:cNvPr>
          <p:cNvSpPr txBox="1"/>
          <p:nvPr/>
        </p:nvSpPr>
        <p:spPr>
          <a:xfrm>
            <a:off x="3475350" y="2246215"/>
            <a:ext cx="1017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/>
              <a:t>Not required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443948A-1A3F-58FC-2417-CE05F388EB42}"/>
              </a:ext>
            </a:extLst>
          </p:cNvPr>
          <p:cNvSpPr txBox="1"/>
          <p:nvPr/>
        </p:nvSpPr>
        <p:spPr>
          <a:xfrm>
            <a:off x="130719" y="95070"/>
            <a:ext cx="4224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u="sng" dirty="0"/>
              <a:t>First-angle projection</a:t>
            </a:r>
            <a:r>
              <a:rPr lang="en-SG" sz="1400" u="sng" dirty="0"/>
              <a:t>: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2C1CA48-10DC-8A30-0871-C848C5CEAE72}"/>
              </a:ext>
            </a:extLst>
          </p:cNvPr>
          <p:cNvSpPr txBox="1"/>
          <p:nvPr/>
        </p:nvSpPr>
        <p:spPr>
          <a:xfrm>
            <a:off x="8065689" y="166627"/>
            <a:ext cx="947592" cy="27699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1200" dirty="0"/>
              <a:t>Variation 1</a:t>
            </a:r>
          </a:p>
        </p:txBody>
      </p:sp>
    </p:spTree>
    <p:extLst>
      <p:ext uri="{BB962C8B-B14F-4D97-AF65-F5344CB8AC3E}">
        <p14:creationId xmlns:p14="http://schemas.microsoft.com/office/powerpoint/2010/main" val="2856787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28E816AC679FF4C86C22834E825BD05" ma:contentTypeVersion="1" ma:contentTypeDescription="Create a new document." ma:contentTypeScope="" ma:versionID="066e42d507d75a122d0db91dd470f30a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8c5b5cd9b8d25ff6dd15848836f427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64D3FE7-A0C8-4453-A806-BCAD6F53B901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6CCB8030-6F99-446F-BD3B-E5E3F435F1F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FA540F8-4ACB-4DC8-920F-A3CE5A42B98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709</TotalTime>
  <Words>1008</Words>
  <Application>Microsoft Macintosh PowerPoint</Application>
  <PresentationFormat>On-screen Show (16:9)</PresentationFormat>
  <Paragraphs>252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8" baseType="lpstr">
      <vt:lpstr>Arial</vt:lpstr>
      <vt:lpstr>Office Theme</vt:lpstr>
      <vt:lpstr>CV1711 ENGINEERING DRAWING &amp; 3D BUILD  INFO MODEL (LAB)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#CUI SHUAIWEN#</cp:lastModifiedBy>
  <cp:revision>10</cp:revision>
  <dcterms:created xsi:type="dcterms:W3CDTF">2017-05-14T01:29:56Z</dcterms:created>
  <dcterms:modified xsi:type="dcterms:W3CDTF">2025-09-02T01:27:02Z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0x010100E28E816AC679FF4C86C22834E825BD05</vt:lpwstr>
  </property>
</Properties>
</file>

<file path=docProps/thumbnail.jpeg>
</file>